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66"/>
  </p:notesMasterIdLst>
  <p:sldIdLst>
    <p:sldId id="257" r:id="rId2"/>
    <p:sldId id="475" r:id="rId3"/>
    <p:sldId id="470" r:id="rId4"/>
    <p:sldId id="476" r:id="rId5"/>
    <p:sldId id="426" r:id="rId6"/>
    <p:sldId id="430" r:id="rId7"/>
    <p:sldId id="462" r:id="rId8"/>
    <p:sldId id="431" r:id="rId9"/>
    <p:sldId id="448" r:id="rId10"/>
    <p:sldId id="463" r:id="rId11"/>
    <p:sldId id="429" r:id="rId12"/>
    <p:sldId id="434" r:id="rId13"/>
    <p:sldId id="457" r:id="rId14"/>
    <p:sldId id="436" r:id="rId15"/>
    <p:sldId id="477" r:id="rId16"/>
    <p:sldId id="478" r:id="rId17"/>
    <p:sldId id="435" r:id="rId18"/>
    <p:sldId id="353" r:id="rId19"/>
    <p:sldId id="471" r:id="rId20"/>
    <p:sldId id="472" r:id="rId21"/>
    <p:sldId id="473" r:id="rId22"/>
    <p:sldId id="352" r:id="rId23"/>
    <p:sldId id="357" r:id="rId24"/>
    <p:sldId id="399" r:id="rId25"/>
    <p:sldId id="400" r:id="rId26"/>
    <p:sldId id="401" r:id="rId27"/>
    <p:sldId id="372" r:id="rId28"/>
    <p:sldId id="373" r:id="rId29"/>
    <p:sldId id="465" r:id="rId30"/>
    <p:sldId id="479" r:id="rId31"/>
    <p:sldId id="269" r:id="rId32"/>
    <p:sldId id="453" r:id="rId33"/>
    <p:sldId id="283" r:id="rId34"/>
    <p:sldId id="375" r:id="rId35"/>
    <p:sldId id="376" r:id="rId36"/>
    <p:sldId id="377" r:id="rId37"/>
    <p:sldId id="378" r:id="rId38"/>
    <p:sldId id="398" r:id="rId39"/>
    <p:sldId id="394" r:id="rId40"/>
    <p:sldId id="395" r:id="rId41"/>
    <p:sldId id="446" r:id="rId42"/>
    <p:sldId id="396" r:id="rId43"/>
    <p:sldId id="461" r:id="rId44"/>
    <p:sldId id="442" r:id="rId45"/>
    <p:sldId id="449" r:id="rId46"/>
    <p:sldId id="443" r:id="rId47"/>
    <p:sldId id="408" r:id="rId48"/>
    <p:sldId id="409" r:id="rId49"/>
    <p:sldId id="410" r:id="rId50"/>
    <p:sldId id="411" r:id="rId51"/>
    <p:sldId id="445" r:id="rId52"/>
    <p:sldId id="474" r:id="rId53"/>
    <p:sldId id="481" r:id="rId54"/>
    <p:sldId id="480" r:id="rId55"/>
    <p:sldId id="415" r:id="rId56"/>
    <p:sldId id="419" r:id="rId57"/>
    <p:sldId id="482" r:id="rId58"/>
    <p:sldId id="417" r:id="rId59"/>
    <p:sldId id="421" r:id="rId60"/>
    <p:sldId id="423" r:id="rId61"/>
    <p:sldId id="469" r:id="rId62"/>
    <p:sldId id="467" r:id="rId63"/>
    <p:sldId id="468" r:id="rId64"/>
    <p:sldId id="285" r:id="rId6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78F4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35" autoAdjust="0"/>
    <p:restoredTop sz="94434" autoAdjust="0"/>
  </p:normalViewPr>
  <p:slideViewPr>
    <p:cSldViewPr>
      <p:cViewPr varScale="1">
        <p:scale>
          <a:sx n="101" d="100"/>
          <a:sy n="101" d="100"/>
        </p:scale>
        <p:origin x="1830" y="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367B588-3B8C-4692-AC7C-53A946B9C224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B2EEBB0-AFDB-46A2-B08F-6E90F3BB83AB}">
      <dgm:prSet custT="1"/>
      <dgm:spPr/>
      <dgm:t>
        <a:bodyPr/>
        <a:lstStyle/>
        <a:p>
          <a:pPr rtl="0"/>
          <a:r>
            <a:rPr lang="uk-UA" sz="1400" b="1" i="0" baseline="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Організація освітнього процесу здобувачів освіти</a:t>
          </a:r>
          <a:endParaRPr lang="ru-RU" sz="1400" b="1" i="0" baseline="0" dirty="0">
            <a:solidFill>
              <a:srgbClr val="FFFF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8CD1F0C2-3449-4C97-B0AC-DBA22CDD27E6}" type="parTrans" cxnId="{49E5EE66-BB76-4CE2-94CB-9978BF811934}">
      <dgm:prSet/>
      <dgm:spPr/>
      <dgm:t>
        <a:bodyPr/>
        <a:lstStyle/>
        <a:p>
          <a:endParaRPr lang="ru-RU"/>
        </a:p>
      </dgm:t>
    </dgm:pt>
    <dgm:pt modelId="{3B2E40A2-7D1C-4B56-8E90-68592006FB2F}" type="sibTrans" cxnId="{49E5EE66-BB76-4CE2-94CB-9978BF811934}">
      <dgm:prSet/>
      <dgm:spPr/>
      <dgm:t>
        <a:bodyPr/>
        <a:lstStyle/>
        <a:p>
          <a:endParaRPr lang="ru-RU"/>
        </a:p>
      </dgm:t>
    </dgm:pt>
    <dgm:pt modelId="{DD03FEC1-E97F-43D6-B26B-A36680D5F92D}">
      <dgm:prSet custT="1"/>
      <dgm:spPr/>
      <dgm:t>
        <a:bodyPr/>
        <a:lstStyle/>
        <a:p>
          <a:pPr rtl="0"/>
          <a:r>
            <a:rPr lang="uk-UA" sz="1400" b="1" i="0" baseline="0" dirty="0" err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Корекційно-відновлювальна</a:t>
          </a:r>
          <a:r>
            <a:rPr lang="uk-UA" sz="1400" b="1" i="0" baseline="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 робота</a:t>
          </a:r>
          <a:endParaRPr lang="ru-RU" sz="1400" b="1" i="0" baseline="0" dirty="0">
            <a:solidFill>
              <a:srgbClr val="FFFF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825CEA77-9AF7-4496-80CB-BFA12B75AE3F}" type="parTrans" cxnId="{6D50BA3F-D0FF-4DB7-BA8A-9B879978225B}">
      <dgm:prSet/>
      <dgm:spPr/>
      <dgm:t>
        <a:bodyPr/>
        <a:lstStyle/>
        <a:p>
          <a:endParaRPr lang="ru-RU"/>
        </a:p>
      </dgm:t>
    </dgm:pt>
    <dgm:pt modelId="{34633DB8-2D61-4BAD-9821-98062D67DF22}" type="sibTrans" cxnId="{6D50BA3F-D0FF-4DB7-BA8A-9B879978225B}">
      <dgm:prSet/>
      <dgm:spPr/>
      <dgm:t>
        <a:bodyPr/>
        <a:lstStyle/>
        <a:p>
          <a:endParaRPr lang="ru-RU"/>
        </a:p>
      </dgm:t>
    </dgm:pt>
    <dgm:pt modelId="{2888444E-E49E-4CDE-981B-4BD04DB1D182}">
      <dgm:prSet custT="1"/>
      <dgm:spPr/>
      <dgm:t>
        <a:bodyPr/>
        <a:lstStyle/>
        <a:p>
          <a:pPr rtl="0"/>
          <a:r>
            <a:rPr lang="uk-UA" sz="1400" b="1" i="0" baseline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Виховна робота </a:t>
          </a:r>
          <a:endParaRPr lang="ru-RU" sz="1400" b="1" i="0" baseline="0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654F7F4F-AD31-452E-AC93-4E718588C465}" type="sibTrans" cxnId="{9C9B3E47-B9C9-4D0E-8884-5C92138C51F2}">
      <dgm:prSet/>
      <dgm:spPr/>
      <dgm:t>
        <a:bodyPr/>
        <a:lstStyle/>
        <a:p>
          <a:endParaRPr lang="ru-RU"/>
        </a:p>
      </dgm:t>
    </dgm:pt>
    <dgm:pt modelId="{34B14347-F3D2-4C29-A2E9-05F9CA71B4D3}" type="parTrans" cxnId="{9C9B3E47-B9C9-4D0E-8884-5C92138C51F2}">
      <dgm:prSet/>
      <dgm:spPr/>
      <dgm:t>
        <a:bodyPr/>
        <a:lstStyle/>
        <a:p>
          <a:endParaRPr lang="ru-RU"/>
        </a:p>
      </dgm:t>
    </dgm:pt>
    <dgm:pt modelId="{094EF76E-890B-441B-8D0A-39F0C5EA14F8}" type="pres">
      <dgm:prSet presAssocID="{1367B588-3B8C-4692-AC7C-53A946B9C224}" presName="Name0" presStyleCnt="0">
        <dgm:presLayoutVars>
          <dgm:dir/>
          <dgm:resizeHandles val="exact"/>
        </dgm:presLayoutVars>
      </dgm:prSet>
      <dgm:spPr/>
    </dgm:pt>
    <dgm:pt modelId="{0CE139C8-1624-436F-B893-09D71EAF56FC}" type="pres">
      <dgm:prSet presAssocID="{CB2EEBB0-AFDB-46A2-B08F-6E90F3BB83AB}" presName="node" presStyleLbl="node1" presStyleIdx="0" presStyleCnt="3">
        <dgm:presLayoutVars>
          <dgm:bulletEnabled val="1"/>
        </dgm:presLayoutVars>
      </dgm:prSet>
      <dgm:spPr/>
    </dgm:pt>
    <dgm:pt modelId="{095E2B71-0590-4C6A-99B0-AF795ACE55AB}" type="pres">
      <dgm:prSet presAssocID="{3B2E40A2-7D1C-4B56-8E90-68592006FB2F}" presName="sibTrans" presStyleLbl="sibTrans2D1" presStyleIdx="0" presStyleCnt="2"/>
      <dgm:spPr/>
    </dgm:pt>
    <dgm:pt modelId="{7F986A93-0F81-4FB6-A496-130A69A062B1}" type="pres">
      <dgm:prSet presAssocID="{3B2E40A2-7D1C-4B56-8E90-68592006FB2F}" presName="connectorText" presStyleLbl="sibTrans2D1" presStyleIdx="0" presStyleCnt="2"/>
      <dgm:spPr/>
    </dgm:pt>
    <dgm:pt modelId="{A1187721-D04A-43D6-9BD1-7569503D6F23}" type="pres">
      <dgm:prSet presAssocID="{DD03FEC1-E97F-43D6-B26B-A36680D5F92D}" presName="node" presStyleLbl="node1" presStyleIdx="1" presStyleCnt="3" custScaleX="117736">
        <dgm:presLayoutVars>
          <dgm:bulletEnabled val="1"/>
        </dgm:presLayoutVars>
      </dgm:prSet>
      <dgm:spPr/>
    </dgm:pt>
    <dgm:pt modelId="{07DED9D6-37DB-41D3-B256-75E95631983E}" type="pres">
      <dgm:prSet presAssocID="{34633DB8-2D61-4BAD-9821-98062D67DF22}" presName="sibTrans" presStyleLbl="sibTrans2D1" presStyleIdx="1" presStyleCnt="2"/>
      <dgm:spPr/>
    </dgm:pt>
    <dgm:pt modelId="{63B896B7-0AB6-4706-982B-769901802A72}" type="pres">
      <dgm:prSet presAssocID="{34633DB8-2D61-4BAD-9821-98062D67DF22}" presName="connectorText" presStyleLbl="sibTrans2D1" presStyleIdx="1" presStyleCnt="2"/>
      <dgm:spPr/>
    </dgm:pt>
    <dgm:pt modelId="{ADCE8406-85D0-4D8A-8471-F01E9F899586}" type="pres">
      <dgm:prSet presAssocID="{2888444E-E49E-4CDE-981B-4BD04DB1D182}" presName="node" presStyleLbl="node1" presStyleIdx="2" presStyleCnt="3">
        <dgm:presLayoutVars>
          <dgm:bulletEnabled val="1"/>
        </dgm:presLayoutVars>
      </dgm:prSet>
      <dgm:spPr/>
    </dgm:pt>
  </dgm:ptLst>
  <dgm:cxnLst>
    <dgm:cxn modelId="{3CC78804-88D9-40A4-8F86-75D721C489E0}" type="presOf" srcId="{DD03FEC1-E97F-43D6-B26B-A36680D5F92D}" destId="{A1187721-D04A-43D6-9BD1-7569503D6F23}" srcOrd="0" destOrd="0" presId="urn:microsoft.com/office/officeart/2005/8/layout/process1"/>
    <dgm:cxn modelId="{6D50BA3F-D0FF-4DB7-BA8A-9B879978225B}" srcId="{1367B588-3B8C-4692-AC7C-53A946B9C224}" destId="{DD03FEC1-E97F-43D6-B26B-A36680D5F92D}" srcOrd="1" destOrd="0" parTransId="{825CEA77-9AF7-4496-80CB-BFA12B75AE3F}" sibTransId="{34633DB8-2D61-4BAD-9821-98062D67DF22}"/>
    <dgm:cxn modelId="{49E5EE66-BB76-4CE2-94CB-9978BF811934}" srcId="{1367B588-3B8C-4692-AC7C-53A946B9C224}" destId="{CB2EEBB0-AFDB-46A2-B08F-6E90F3BB83AB}" srcOrd="0" destOrd="0" parTransId="{8CD1F0C2-3449-4C97-B0AC-DBA22CDD27E6}" sibTransId="{3B2E40A2-7D1C-4B56-8E90-68592006FB2F}"/>
    <dgm:cxn modelId="{9C9B3E47-B9C9-4D0E-8884-5C92138C51F2}" srcId="{1367B588-3B8C-4692-AC7C-53A946B9C224}" destId="{2888444E-E49E-4CDE-981B-4BD04DB1D182}" srcOrd="2" destOrd="0" parTransId="{34B14347-F3D2-4C29-A2E9-05F9CA71B4D3}" sibTransId="{654F7F4F-AD31-452E-AC93-4E718588C465}"/>
    <dgm:cxn modelId="{DEEECF8D-6983-4127-8FA7-5B9CFB844DCF}" type="presOf" srcId="{3B2E40A2-7D1C-4B56-8E90-68592006FB2F}" destId="{095E2B71-0590-4C6A-99B0-AF795ACE55AB}" srcOrd="0" destOrd="0" presId="urn:microsoft.com/office/officeart/2005/8/layout/process1"/>
    <dgm:cxn modelId="{8E43AE93-C53A-4C4D-B696-A2274230949B}" type="presOf" srcId="{34633DB8-2D61-4BAD-9821-98062D67DF22}" destId="{07DED9D6-37DB-41D3-B256-75E95631983E}" srcOrd="0" destOrd="0" presId="urn:microsoft.com/office/officeart/2005/8/layout/process1"/>
    <dgm:cxn modelId="{798B20AD-AD90-4FCD-AB11-6CA75FFF3C5C}" type="presOf" srcId="{2888444E-E49E-4CDE-981B-4BD04DB1D182}" destId="{ADCE8406-85D0-4D8A-8471-F01E9F899586}" srcOrd="0" destOrd="0" presId="urn:microsoft.com/office/officeart/2005/8/layout/process1"/>
    <dgm:cxn modelId="{6BBCBEB1-628F-4A9D-918A-439B4FC78322}" type="presOf" srcId="{1367B588-3B8C-4692-AC7C-53A946B9C224}" destId="{094EF76E-890B-441B-8D0A-39F0C5EA14F8}" srcOrd="0" destOrd="0" presId="urn:microsoft.com/office/officeart/2005/8/layout/process1"/>
    <dgm:cxn modelId="{D0700CD5-F244-49FE-AB45-6D7DE4D7FDE1}" type="presOf" srcId="{3B2E40A2-7D1C-4B56-8E90-68592006FB2F}" destId="{7F986A93-0F81-4FB6-A496-130A69A062B1}" srcOrd="1" destOrd="0" presId="urn:microsoft.com/office/officeart/2005/8/layout/process1"/>
    <dgm:cxn modelId="{26ADE3D6-58BD-4161-8376-9B525C528FBE}" type="presOf" srcId="{34633DB8-2D61-4BAD-9821-98062D67DF22}" destId="{63B896B7-0AB6-4706-982B-769901802A72}" srcOrd="1" destOrd="0" presId="urn:microsoft.com/office/officeart/2005/8/layout/process1"/>
    <dgm:cxn modelId="{C1584AF0-E8CC-4FFC-93DC-0C440ED8D5CE}" type="presOf" srcId="{CB2EEBB0-AFDB-46A2-B08F-6E90F3BB83AB}" destId="{0CE139C8-1624-436F-B893-09D71EAF56FC}" srcOrd="0" destOrd="0" presId="urn:microsoft.com/office/officeart/2005/8/layout/process1"/>
    <dgm:cxn modelId="{517FEBD5-7A0D-4C6D-989B-2486E13EE1DB}" type="presParOf" srcId="{094EF76E-890B-441B-8D0A-39F0C5EA14F8}" destId="{0CE139C8-1624-436F-B893-09D71EAF56FC}" srcOrd="0" destOrd="0" presId="urn:microsoft.com/office/officeart/2005/8/layout/process1"/>
    <dgm:cxn modelId="{06BC0405-964B-49DB-8C8B-B54175FC16F7}" type="presParOf" srcId="{094EF76E-890B-441B-8D0A-39F0C5EA14F8}" destId="{095E2B71-0590-4C6A-99B0-AF795ACE55AB}" srcOrd="1" destOrd="0" presId="urn:microsoft.com/office/officeart/2005/8/layout/process1"/>
    <dgm:cxn modelId="{3C07BACE-BEA5-41F0-A160-BBCA89C081AE}" type="presParOf" srcId="{095E2B71-0590-4C6A-99B0-AF795ACE55AB}" destId="{7F986A93-0F81-4FB6-A496-130A69A062B1}" srcOrd="0" destOrd="0" presId="urn:microsoft.com/office/officeart/2005/8/layout/process1"/>
    <dgm:cxn modelId="{33CB001A-0C51-4301-903A-58E77B466A77}" type="presParOf" srcId="{094EF76E-890B-441B-8D0A-39F0C5EA14F8}" destId="{A1187721-D04A-43D6-9BD1-7569503D6F23}" srcOrd="2" destOrd="0" presId="urn:microsoft.com/office/officeart/2005/8/layout/process1"/>
    <dgm:cxn modelId="{A4BA3B56-A60B-43B0-AB10-813C9F137F28}" type="presParOf" srcId="{094EF76E-890B-441B-8D0A-39F0C5EA14F8}" destId="{07DED9D6-37DB-41D3-B256-75E95631983E}" srcOrd="3" destOrd="0" presId="urn:microsoft.com/office/officeart/2005/8/layout/process1"/>
    <dgm:cxn modelId="{4E2023E5-C437-459E-B2D6-5EE5340657B2}" type="presParOf" srcId="{07DED9D6-37DB-41D3-B256-75E95631983E}" destId="{63B896B7-0AB6-4706-982B-769901802A72}" srcOrd="0" destOrd="0" presId="urn:microsoft.com/office/officeart/2005/8/layout/process1"/>
    <dgm:cxn modelId="{62A3A237-4ACE-4136-9C9F-1D4C2E5F2516}" type="presParOf" srcId="{094EF76E-890B-441B-8D0A-39F0C5EA14F8}" destId="{ADCE8406-85D0-4D8A-8471-F01E9F899586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E139C8-1624-436F-B893-09D71EAF56FC}">
      <dsp:nvSpPr>
        <dsp:cNvPr id="0" name=""/>
        <dsp:cNvSpPr/>
      </dsp:nvSpPr>
      <dsp:spPr>
        <a:xfrm>
          <a:off x="6975" y="118302"/>
          <a:ext cx="1271734" cy="11207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b="1" i="0" kern="1200" baseline="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Організація освітнього процесу здобувачів освіти</a:t>
          </a:r>
          <a:endParaRPr lang="ru-RU" sz="1400" b="1" i="0" kern="1200" baseline="0" dirty="0">
            <a:solidFill>
              <a:srgbClr val="FFFF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9800" y="151127"/>
        <a:ext cx="1206084" cy="1055066"/>
      </dsp:txXfrm>
    </dsp:sp>
    <dsp:sp modelId="{095E2B71-0590-4C6A-99B0-AF795ACE55AB}">
      <dsp:nvSpPr>
        <dsp:cNvPr id="0" name=""/>
        <dsp:cNvSpPr/>
      </dsp:nvSpPr>
      <dsp:spPr>
        <a:xfrm>
          <a:off x="1405883" y="520965"/>
          <a:ext cx="269607" cy="31539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300" kern="1200"/>
        </a:p>
      </dsp:txBody>
      <dsp:txXfrm>
        <a:off x="1405883" y="584043"/>
        <a:ext cx="188725" cy="189234"/>
      </dsp:txXfrm>
    </dsp:sp>
    <dsp:sp modelId="{A1187721-D04A-43D6-9BD1-7569503D6F23}">
      <dsp:nvSpPr>
        <dsp:cNvPr id="0" name=""/>
        <dsp:cNvSpPr/>
      </dsp:nvSpPr>
      <dsp:spPr>
        <a:xfrm>
          <a:off x="1787404" y="118302"/>
          <a:ext cx="1497289" cy="11207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b="1" i="0" kern="1200" baseline="0" dirty="0" err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Корекційно-відновлювальна</a:t>
          </a:r>
          <a:r>
            <a:rPr lang="uk-UA" sz="1400" b="1" i="0" kern="1200" baseline="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 робота</a:t>
          </a:r>
          <a:endParaRPr lang="ru-RU" sz="1400" b="1" i="0" kern="1200" baseline="0" dirty="0">
            <a:solidFill>
              <a:srgbClr val="FFFF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820229" y="151127"/>
        <a:ext cx="1431639" cy="1055066"/>
      </dsp:txXfrm>
    </dsp:sp>
    <dsp:sp modelId="{07DED9D6-37DB-41D3-B256-75E95631983E}">
      <dsp:nvSpPr>
        <dsp:cNvPr id="0" name=""/>
        <dsp:cNvSpPr/>
      </dsp:nvSpPr>
      <dsp:spPr>
        <a:xfrm>
          <a:off x="3411867" y="520965"/>
          <a:ext cx="269607" cy="31539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300" kern="1200"/>
        </a:p>
      </dsp:txBody>
      <dsp:txXfrm>
        <a:off x="3411867" y="584043"/>
        <a:ext cx="188725" cy="189234"/>
      </dsp:txXfrm>
    </dsp:sp>
    <dsp:sp modelId="{ADCE8406-85D0-4D8A-8471-F01E9F899586}">
      <dsp:nvSpPr>
        <dsp:cNvPr id="0" name=""/>
        <dsp:cNvSpPr/>
      </dsp:nvSpPr>
      <dsp:spPr>
        <a:xfrm>
          <a:off x="3793387" y="118302"/>
          <a:ext cx="1271734" cy="11207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b="1" i="0" kern="1200" baseline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Виховна робота </a:t>
          </a:r>
          <a:endParaRPr lang="ru-RU" sz="1400" b="1" i="0" kern="1200" baseline="0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3826212" y="151127"/>
        <a:ext cx="1206084" cy="10550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3D2EBD-2D89-4318-A594-8BAA57A9710A}" type="datetimeFigureOut">
              <a:rPr lang="ru-RU" smtClean="0"/>
              <a:pPr/>
              <a:t>08.06.2026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D90E64-A63D-437D-8F5E-A68BE61832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7302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D90E64-A63D-437D-8F5E-A68BE618325C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7963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D90E64-A63D-437D-8F5E-A68BE618325C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6279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D90E64-A63D-437D-8F5E-A68BE618325C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90204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D90E64-A63D-437D-8F5E-A68BE618325C}" type="slidenum">
              <a:rPr lang="ru-RU" smtClean="0"/>
              <a:pPr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0916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D90E64-A63D-437D-8F5E-A68BE618325C}" type="slidenum">
              <a:rPr lang="ru-RU" smtClean="0">
                <a:solidFill>
                  <a:prstClr val="black"/>
                </a:solidFill>
              </a:rPr>
              <a:pPr/>
              <a:t>43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0916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D90E64-A63D-437D-8F5E-A68BE618325C}" type="slidenum">
              <a:rPr lang="ru-RU" smtClean="0"/>
              <a:pPr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7980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F6E22-B4BE-4468-85C4-8F40B945C5C3}" type="datetime1">
              <a:rPr lang="ru-RU" smtClean="0"/>
              <a:pPr/>
              <a:t>08.06.2026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5820F-2C21-4EA9-B983-D28487BFBCE3}" type="datetime1">
              <a:rPr lang="ru-RU" smtClean="0"/>
              <a:pPr/>
              <a:t>08.06.2026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D514A-4DD3-4C5F-8326-FA441D860B02}" type="datetime1">
              <a:rPr lang="ru-RU" smtClean="0"/>
              <a:pPr/>
              <a:t>08.06.2026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98F37-3264-49D5-A2E5-0E4C7D63E991}" type="datetime1">
              <a:rPr lang="ru-RU" smtClean="0"/>
              <a:pPr/>
              <a:t>08.06.2026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E1205-3055-4DBB-80A3-E65C4D81356B}" type="datetime1">
              <a:rPr lang="ru-RU" smtClean="0"/>
              <a:pPr/>
              <a:t>08.06.2026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77D7F-7186-4422-84EA-87087891F779}" type="datetime1">
              <a:rPr lang="ru-RU" smtClean="0"/>
              <a:pPr/>
              <a:t>08.06.2026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A928B-384D-472C-82A7-955B8089849B}" type="datetime1">
              <a:rPr lang="ru-RU" smtClean="0"/>
              <a:pPr/>
              <a:t>08.06.2026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7830E-C863-49B0-B3AF-A3547F534AC2}" type="datetime1">
              <a:rPr lang="ru-RU" smtClean="0"/>
              <a:pPr/>
              <a:t>08.06.2026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C14B0-FFA0-4EE6-A773-9A0333869B84}" type="datetime1">
              <a:rPr lang="ru-RU" smtClean="0"/>
              <a:pPr/>
              <a:t>08.06.2026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17B12-2B0D-447D-9A8E-20B192224897}" type="datetime1">
              <a:rPr lang="ru-RU" smtClean="0"/>
              <a:pPr/>
              <a:t>08.06.2026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D633B-D738-460B-BA82-14C722A4E396}" type="datetime1">
              <a:rPr lang="ru-RU" smtClean="0"/>
              <a:pPr/>
              <a:t>08.06.2026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CDBA5-FB82-4F53-82E1-1DAC23BF0E06}" type="datetime1">
              <a:rPr lang="ru-RU" smtClean="0"/>
              <a:pPr/>
              <a:t>08.06.2026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27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26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25.jpeg"/><Relationship Id="rId1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32.png"/><Relationship Id="rId9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10" Type="http://schemas.openxmlformats.org/officeDocument/2006/relationships/image" Target="../media/image56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jpeg"/><Relationship Id="rId7" Type="http://schemas.openxmlformats.org/officeDocument/2006/relationships/image" Target="../media/image6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gif"/><Relationship Id="rId7" Type="http://schemas.openxmlformats.org/officeDocument/2006/relationships/image" Target="../media/image7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Relationship Id="rId9" Type="http://schemas.openxmlformats.org/officeDocument/2006/relationships/image" Target="../media/image77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1.gif"/><Relationship Id="rId7" Type="http://schemas.openxmlformats.org/officeDocument/2006/relationships/image" Target="../media/image8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Relationship Id="rId9" Type="http://schemas.openxmlformats.org/officeDocument/2006/relationships/image" Target="../media/image83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Relationship Id="rId9" Type="http://schemas.openxmlformats.org/officeDocument/2006/relationships/image" Target="../media/image90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91.jpeg"/><Relationship Id="rId7" Type="http://schemas.openxmlformats.org/officeDocument/2006/relationships/image" Target="../media/image9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Relationship Id="rId9" Type="http://schemas.openxmlformats.org/officeDocument/2006/relationships/image" Target="../media/image9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7" Type="http://schemas.openxmlformats.org/officeDocument/2006/relationships/image" Target="../media/image10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3" Type="http://schemas.openxmlformats.org/officeDocument/2006/relationships/image" Target="../media/image108.jpeg"/><Relationship Id="rId7" Type="http://schemas.openxmlformats.org/officeDocument/2006/relationships/image" Target="../media/image1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11" Type="http://schemas.openxmlformats.org/officeDocument/2006/relationships/image" Target="../media/image115.jpeg"/><Relationship Id="rId5" Type="http://schemas.openxmlformats.org/officeDocument/2006/relationships/image" Target="../media/image109.emf"/><Relationship Id="rId10" Type="http://schemas.openxmlformats.org/officeDocument/2006/relationships/image" Target="../media/image114.jpe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13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122.emf"/><Relationship Id="rId18" Type="http://schemas.openxmlformats.org/officeDocument/2006/relationships/oleObject" Target="../embeddings/oleObject9.bin"/><Relationship Id="rId26" Type="http://schemas.openxmlformats.org/officeDocument/2006/relationships/image" Target="../media/image130.jpeg"/><Relationship Id="rId3" Type="http://schemas.openxmlformats.org/officeDocument/2006/relationships/image" Target="../media/image117.jpeg"/><Relationship Id="rId21" Type="http://schemas.openxmlformats.org/officeDocument/2006/relationships/image" Target="../media/image126.emf"/><Relationship Id="rId7" Type="http://schemas.openxmlformats.org/officeDocument/2006/relationships/image" Target="../media/image119.emf"/><Relationship Id="rId12" Type="http://schemas.openxmlformats.org/officeDocument/2006/relationships/oleObject" Target="../embeddings/oleObject6.bin"/><Relationship Id="rId17" Type="http://schemas.openxmlformats.org/officeDocument/2006/relationships/image" Target="../media/image124.emf"/><Relationship Id="rId25" Type="http://schemas.openxmlformats.org/officeDocument/2006/relationships/image" Target="../media/image129.jpeg"/><Relationship Id="rId2" Type="http://schemas.openxmlformats.org/officeDocument/2006/relationships/image" Target="../media/image116.jpeg"/><Relationship Id="rId16" Type="http://schemas.openxmlformats.org/officeDocument/2006/relationships/oleObject" Target="../embeddings/oleObject8.bin"/><Relationship Id="rId20" Type="http://schemas.openxmlformats.org/officeDocument/2006/relationships/oleObject" Target="../embeddings/oleObject10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121.emf"/><Relationship Id="rId24" Type="http://schemas.openxmlformats.org/officeDocument/2006/relationships/image" Target="../media/image128.jpeg"/><Relationship Id="rId5" Type="http://schemas.openxmlformats.org/officeDocument/2006/relationships/image" Target="../media/image118.emf"/><Relationship Id="rId15" Type="http://schemas.openxmlformats.org/officeDocument/2006/relationships/image" Target="../media/image123.emf"/><Relationship Id="rId23" Type="http://schemas.openxmlformats.org/officeDocument/2006/relationships/image" Target="../media/image127.emf"/><Relationship Id="rId28" Type="http://schemas.openxmlformats.org/officeDocument/2006/relationships/image" Target="../media/image132.jpeg"/><Relationship Id="rId10" Type="http://schemas.openxmlformats.org/officeDocument/2006/relationships/oleObject" Target="../embeddings/oleObject5.bin"/><Relationship Id="rId19" Type="http://schemas.openxmlformats.org/officeDocument/2006/relationships/image" Target="../media/image125.e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120.emf"/><Relationship Id="rId14" Type="http://schemas.openxmlformats.org/officeDocument/2006/relationships/oleObject" Target="../embeddings/oleObject7.bin"/><Relationship Id="rId22" Type="http://schemas.openxmlformats.org/officeDocument/2006/relationships/oleObject" Target="../embeddings/oleObject11.bin"/><Relationship Id="rId27" Type="http://schemas.openxmlformats.org/officeDocument/2006/relationships/image" Target="../media/image13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7" Type="http://schemas.openxmlformats.org/officeDocument/2006/relationships/image" Target="../media/image1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jpeg"/><Relationship Id="rId3" Type="http://schemas.openxmlformats.org/officeDocument/2006/relationships/image" Target="../media/image139.jpeg"/><Relationship Id="rId7" Type="http://schemas.openxmlformats.org/officeDocument/2006/relationships/image" Target="../media/image1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2.jpeg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7" Type="http://schemas.openxmlformats.org/officeDocument/2006/relationships/image" Target="../media/image1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8.jpeg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jpeg"/><Relationship Id="rId3" Type="http://schemas.openxmlformats.org/officeDocument/2006/relationships/image" Target="../media/image150.jpeg"/><Relationship Id="rId7" Type="http://schemas.openxmlformats.org/officeDocument/2006/relationships/image" Target="../media/image1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3.jpeg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jpeg"/><Relationship Id="rId3" Type="http://schemas.openxmlformats.org/officeDocument/2006/relationships/image" Target="../media/image156.jpeg"/><Relationship Id="rId7" Type="http://schemas.openxmlformats.org/officeDocument/2006/relationships/image" Target="../media/image1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9.jpeg"/><Relationship Id="rId5" Type="http://schemas.openxmlformats.org/officeDocument/2006/relationships/image" Target="../media/image158.jpeg"/><Relationship Id="rId4" Type="http://schemas.openxmlformats.org/officeDocument/2006/relationships/image" Target="../media/image157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7" Type="http://schemas.openxmlformats.org/officeDocument/2006/relationships/image" Target="../media/image16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5.jpeg"/><Relationship Id="rId5" Type="http://schemas.openxmlformats.org/officeDocument/2006/relationships/image" Target="../media/image164.jpeg"/><Relationship Id="rId4" Type="http://schemas.openxmlformats.org/officeDocument/2006/relationships/image" Target="../media/image16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7" Type="http://schemas.openxmlformats.org/officeDocument/2006/relationships/image" Target="../media/image17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0.jpeg"/><Relationship Id="rId5" Type="http://schemas.openxmlformats.org/officeDocument/2006/relationships/image" Target="../media/image169.png"/><Relationship Id="rId4" Type="http://schemas.openxmlformats.org/officeDocument/2006/relationships/image" Target="../media/image168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jpeg"/><Relationship Id="rId3" Type="http://schemas.openxmlformats.org/officeDocument/2006/relationships/image" Target="../media/image172.jpeg"/><Relationship Id="rId7" Type="http://schemas.openxmlformats.org/officeDocument/2006/relationships/image" Target="../media/image17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5.jpeg"/><Relationship Id="rId5" Type="http://schemas.openxmlformats.org/officeDocument/2006/relationships/image" Target="../media/image174.jpeg"/><Relationship Id="rId4" Type="http://schemas.openxmlformats.org/officeDocument/2006/relationships/image" Target="../media/image173.jpeg"/><Relationship Id="rId9" Type="http://schemas.openxmlformats.org/officeDocument/2006/relationships/image" Target="../media/image178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jpeg"/><Relationship Id="rId3" Type="http://schemas.openxmlformats.org/officeDocument/2006/relationships/image" Target="../media/image179.jpeg"/><Relationship Id="rId7" Type="http://schemas.openxmlformats.org/officeDocument/2006/relationships/image" Target="../media/image18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2.jpeg"/><Relationship Id="rId5" Type="http://schemas.openxmlformats.org/officeDocument/2006/relationships/image" Target="../media/image181.jpeg"/><Relationship Id="rId4" Type="http://schemas.openxmlformats.org/officeDocument/2006/relationships/image" Target="../media/image180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7.jpeg"/><Relationship Id="rId4" Type="http://schemas.openxmlformats.org/officeDocument/2006/relationships/image" Target="../media/image186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1.jpeg"/><Relationship Id="rId5" Type="http://schemas.openxmlformats.org/officeDocument/2006/relationships/image" Target="../media/image190.jpeg"/><Relationship Id="rId4" Type="http://schemas.openxmlformats.org/officeDocument/2006/relationships/image" Target="../media/image189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7" Type="http://schemas.openxmlformats.org/officeDocument/2006/relationships/image" Target="../media/image19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5.jpeg"/><Relationship Id="rId5" Type="http://schemas.openxmlformats.org/officeDocument/2006/relationships/image" Target="../media/image194.jpeg"/><Relationship Id="rId4" Type="http://schemas.openxmlformats.org/officeDocument/2006/relationships/image" Target="../media/image19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7" Type="http://schemas.openxmlformats.org/officeDocument/2006/relationships/image" Target="../media/image20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0.jpeg"/><Relationship Id="rId5" Type="http://schemas.openxmlformats.org/officeDocument/2006/relationships/image" Target="../media/image199.jpeg"/><Relationship Id="rId4" Type="http://schemas.openxmlformats.org/officeDocument/2006/relationships/image" Target="../media/image198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6.png"/><Relationship Id="rId4" Type="http://schemas.openxmlformats.org/officeDocument/2006/relationships/image" Target="../media/image20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Картинки по запросу шаблоны для презентаций блокнот в клеточку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57214"/>
            <a:ext cx="9144000" cy="721521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714480" y="2071678"/>
            <a:ext cx="685804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uk-UA" sz="28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indent="449263" fontAlgn="base">
              <a:spcBef>
                <a:spcPct val="0"/>
              </a:spcBef>
              <a:spcAft>
                <a:spcPct val="0"/>
              </a:spcAft>
            </a:pPr>
            <a:endParaRPr lang="uk-UA" sz="28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43240" y="5572140"/>
            <a:ext cx="2888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2017-2018 навчальний рік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51920" y="836712"/>
            <a:ext cx="400394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Сумська спеціальна початкова школа № 31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Сумської міської ради</a:t>
            </a:r>
          </a:p>
          <a:p>
            <a:pPr algn="ctr"/>
            <a:endParaRPr lang="uk-UA" sz="2800" b="1" cap="all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4674528" y="3429000"/>
            <a:ext cx="27777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2025/2026 навчальний рік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6307" y="1"/>
            <a:ext cx="7168880" cy="640251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069063" y="950637"/>
            <a:ext cx="396044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Сумська спеціальна</a:t>
            </a:r>
          </a:p>
          <a:p>
            <a:pPr algn="ctr"/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початкова школа  № 31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Сумської міської ради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Річний звіт </a:t>
            </a:r>
          </a:p>
          <a:p>
            <a:pPr algn="ctr"/>
            <a:r>
              <a:rPr lang="uk-UA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керівника закладу освіти </a:t>
            </a:r>
          </a:p>
          <a:p>
            <a:pPr algn="ctr"/>
            <a:r>
              <a:rPr lang="uk-UA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2025/2026 н. р.</a:t>
            </a:r>
          </a:p>
          <a:p>
            <a:pPr algn="ctr"/>
            <a:endParaRPr lang="uk-UA" sz="2800" b="1" i="1" cap="al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 descr="Картинки по запросу шаблоны для презентаций блокнот в клеточку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07" y="-171400"/>
            <a:ext cx="9144000" cy="721521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699792" y="305162"/>
            <a:ext cx="58326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УЧАСТЬ ПЕДАГОГІВ </a:t>
            </a:r>
            <a:r>
              <a:rPr 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ЗАКЛАДУ </a:t>
            </a:r>
          </a:p>
          <a:p>
            <a:pPr algn="ctr"/>
            <a:r>
              <a:rPr lang="uk-UA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У КОНФЕРЕНЦІЯХ </a:t>
            </a:r>
          </a:p>
          <a:p>
            <a:pPr algn="ctr"/>
            <a:r>
              <a:rPr lang="uk-UA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2025/2026 Н.Р.</a:t>
            </a:r>
          </a:p>
          <a:p>
            <a:pPr algn="ctr"/>
            <a:endParaRPr lang="ru-RU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2" descr="Картинки по запросу белые человечки  с ручкой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0251" y="305161"/>
            <a:ext cx="1285884" cy="1065932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4572000" y="6165304"/>
            <a:ext cx="4732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2037492"/>
              </p:ext>
            </p:extLst>
          </p:nvPr>
        </p:nvGraphicFramePr>
        <p:xfrm>
          <a:off x="1490173" y="1274766"/>
          <a:ext cx="6840761" cy="4590864"/>
        </p:xfrm>
        <a:graphic>
          <a:graphicData uri="http://schemas.openxmlformats.org/drawingml/2006/table">
            <a:tbl>
              <a:tblPr firstRow="1" firstCol="1" bandRow="1"/>
              <a:tblGrid>
                <a:gridCol w="6480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29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215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150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№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з/п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83" marR="594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ПІП учителя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83" marR="594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Посада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83" marR="594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Назва конференції, місце проведення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83" marR="594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6671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14</a:t>
                      </a:r>
                    </a:p>
                  </a:txBody>
                  <a:tcPr marL="59483" marR="594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0" kern="1800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Красько</a:t>
                      </a:r>
                      <a:r>
                        <a:rPr lang="uk-UA" sz="1200" b="0" kern="18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Т. М.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endParaRPr lang="uk-UA" sz="120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59483" marR="594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12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вихователь</a:t>
                      </a:r>
                    </a:p>
                  </a:txBody>
                  <a:tcPr marL="59483" marR="594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Всеукраїнська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науково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-практична онлайн </a:t>
                      </a:r>
                      <a:r>
                        <a:rPr lang="ru-RU" sz="1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конференція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«</a:t>
                      </a:r>
                      <a:r>
                        <a:rPr lang="ru-RU" sz="1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Створення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інклюзивного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освітнього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середовища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ru-RU" sz="1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від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стратегії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до практики»,</a:t>
                      </a:r>
                      <a:endParaRPr lang="uk-UA" sz="12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Всеукраїнська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науково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-практична онлайн </a:t>
                      </a:r>
                      <a:r>
                        <a:rPr lang="ru-RU" sz="1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конференція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«</a:t>
                      </a:r>
                      <a:r>
                        <a:rPr lang="ru-RU" sz="1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Інноваційне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освітнє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середовище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закладу </a:t>
                      </a:r>
                      <a:r>
                        <a:rPr lang="ru-RU" sz="1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дошкільної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освіти: </a:t>
                      </a:r>
                      <a:r>
                        <a:rPr lang="ru-RU" sz="1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виклики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досвід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перспективи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»</a:t>
                      </a:r>
                    </a:p>
                  </a:txBody>
                  <a:tcPr marL="59483" marR="594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6671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15</a:t>
                      </a:r>
                    </a:p>
                  </a:txBody>
                  <a:tcPr marL="59483" marR="594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kern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Кобзар М. Ю.</a:t>
                      </a:r>
                      <a:endParaRPr lang="uk-UA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учитель-дефектолог</a:t>
                      </a:r>
                      <a:endParaRPr lang="uk-UA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Всеукраїнська науково-практична онлайн конференція: «Створення інклюзивного освітнього середовища: від стратегії до практики», </a:t>
                      </a:r>
                      <a:endParaRPr lang="uk-UA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Онлайн - конференція «Цифровий простір в освіті: навчання, мотивація, штучний інтелект, кібербезпека»</a:t>
                      </a:r>
                      <a:endParaRPr lang="uk-UA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9181609"/>
                  </a:ext>
                </a:extLst>
              </a:tr>
              <a:tr h="136671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16</a:t>
                      </a:r>
                    </a:p>
                  </a:txBody>
                  <a:tcPr marL="59483" marR="594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Дмитренко М.О.</a:t>
                      </a:r>
                      <a:endParaRPr lang="uk-UA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вихователь</a:t>
                      </a:r>
                      <a:endParaRPr lang="uk-UA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Всеукраїнська онлайн конференція з підвищення кваліфікації «Ідеї та досвід використання перевірених часом </a:t>
                      </a:r>
                      <a:r>
                        <a:rPr lang="uk-UA" sz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методик</a:t>
                      </a: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та сучасних інструментів».</a:t>
                      </a:r>
                      <a:endParaRPr lang="uk-UA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Всеукраїнська онлайн конференція з підвищення кваліфікації «Освітні технології як інструмент формування ключових компетентностей». </a:t>
                      </a:r>
                      <a:endParaRPr lang="uk-UA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91820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99691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11</a:t>
            </a:fld>
            <a:endParaRPr lang="ru-RU"/>
          </a:p>
        </p:txBody>
      </p:sp>
      <p:pic>
        <p:nvPicPr>
          <p:cNvPr id="3" name="Picture 2" descr="Картинки по запросу шаблоны для презентаций блокнот в клеточку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9392"/>
            <a:ext cx="9144000" cy="721521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581235" y="604028"/>
            <a:ext cx="52200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УЧАСТЬ ПЕДАГОГІВ  ЗАКЛАДУ У СЕМІНАРАХ ТА ВЕБІНАРАХ У 2025/2026 Н.Р.</a:t>
            </a:r>
          </a:p>
        </p:txBody>
      </p:sp>
      <p:pic>
        <p:nvPicPr>
          <p:cNvPr id="6" name="Picture 22" descr="Картинки по запросу белые человечки  с ручкой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97235"/>
            <a:ext cx="1285884" cy="1065932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4499992" y="6093296"/>
            <a:ext cx="6912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11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2785719"/>
              </p:ext>
            </p:extLst>
          </p:nvPr>
        </p:nvGraphicFramePr>
        <p:xfrm>
          <a:off x="1763688" y="1700808"/>
          <a:ext cx="6309938" cy="3744416"/>
        </p:xfrm>
        <a:graphic>
          <a:graphicData uri="http://schemas.openxmlformats.org/drawingml/2006/table">
            <a:tbl>
              <a:tblPr firstRow="1" firstCol="1" bandRow="1"/>
              <a:tblGrid>
                <a:gridCol w="63099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44416">
                <a:tc>
                  <a:txBody>
                    <a:bodyPr/>
                    <a:lstStyle/>
                    <a:p>
                      <a:pPr algn="just"/>
                      <a:r>
                        <a:rPr lang="uk-UA" dirty="0">
                          <a:latin typeface="Times New Roman" pitchFamily="18" charset="0"/>
                          <a:cs typeface="Times New Roman" pitchFamily="18" charset="0"/>
                        </a:rPr>
                        <a:t>       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Педагогічні працівники спеціального закладу освіти брали участь у семінарах , вебінарах, педагогічних майстерках та проходили курси підвищення кваліфікації, які проводились на базі Сумського обласного інституту післядипломної педагогічної освіти, Центру професійного розвитку педагогічних працівників, Сумського державного педагогічного університету та отримали у школі сертифікати загальною кількістю 2370 годин (79 ЄКТС)  </a:t>
                      </a:r>
                      <a:r>
                        <a:rPr kumimoji="0" lang="uk-UA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та дошкільному підрозділі 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871</a:t>
                      </a:r>
                      <a:r>
                        <a:rPr kumimoji="0" lang="uk-UA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годин (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28,4</a:t>
                      </a:r>
                      <a:r>
                        <a:rPr kumimoji="0" lang="uk-UA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ЄКТС)</a:t>
                      </a:r>
                      <a:endParaRPr kumimoji="0" lang="uk-UA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21462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шаблоны для презентаций блокнот в клеточку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57214"/>
            <a:ext cx="9144000" cy="7215213"/>
          </a:xfrm>
          <a:prstGeom prst="rect">
            <a:avLst/>
          </a:prstGeom>
          <a:noFill/>
        </p:spPr>
      </p:pic>
      <p:pic>
        <p:nvPicPr>
          <p:cNvPr id="3" name="Picture 22" descr="Картинки по запросу белые человечки  с ручкой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648" y="68782"/>
            <a:ext cx="1212885" cy="1005419"/>
          </a:xfrm>
          <a:prstGeom prst="rect">
            <a:avLst/>
          </a:prstGeom>
          <a:noFill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12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491880" y="140605"/>
            <a:ext cx="4572000" cy="11387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МАТЕРІАЛИ ВЧИТЕЛІВ ТА ВИХОВАТЕЛІВ, ЯКІ РОЗМІЩЕНІ НА ШПАЛЬТАХ ТАКИХ ВИДАНЬ</a:t>
            </a:r>
            <a:endParaRPr lang="ru-RU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355976" y="6488667"/>
            <a:ext cx="737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  </a:t>
            </a:r>
            <a:r>
              <a:rPr lang="uk-UA" b="1" dirty="0">
                <a:solidFill>
                  <a:prstClr val="black"/>
                </a:solidFill>
              </a:rPr>
              <a:t>   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uk-UA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8034529"/>
              </p:ext>
            </p:extLst>
          </p:nvPr>
        </p:nvGraphicFramePr>
        <p:xfrm>
          <a:off x="1403648" y="1022853"/>
          <a:ext cx="7283152" cy="5417155"/>
        </p:xfrm>
        <a:graphic>
          <a:graphicData uri="http://schemas.openxmlformats.org/drawingml/2006/table">
            <a:tbl>
              <a:tblPr/>
              <a:tblGrid>
                <a:gridCol w="11521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229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05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 b="1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ПІП педагога 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373" marR="56373" marT="28186" marB="2818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 b="1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Посад</a:t>
                      </a:r>
                      <a:r>
                        <a:rPr lang="uk-UA" sz="1200" b="1" dirty="0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а </a:t>
                      </a:r>
                      <a:endParaRPr lang="ru-RU" sz="12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373" marR="56373" marT="28186" marB="2818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 b="1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Назва статті, методичної розробки 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373" marR="56373" marT="28186" marB="2818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5765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Юр’єва  Л.В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uk-UA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Директор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uk-UA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</a:rPr>
                        <a:t>Збірник «Освіта і здоров’я»: матеріали ХІІ Міжнародної науково-практичної онлайн-конференції (24-25 травня 2022 року, м. Суми). – Суми : Вид-во </a:t>
                      </a:r>
                      <a:r>
                        <a:rPr kumimoji="0" lang="uk-UA" sz="1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</a:rPr>
                        <a:t>СумДПУ</a:t>
                      </a:r>
                      <a:r>
                        <a:rPr kumimoji="0" lang="uk-UA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</a:rPr>
                        <a:t> імені А. С. Макаренка, 2022. Стаття: </a:t>
                      </a:r>
                      <a:r>
                        <a:rPr lang="uk-UA" sz="1200" b="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Діяльнісний підхід в освітньому процесі.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Діяльнісний підхід в освітньому процесі. Актуальні проблеми громадського здоров’я: матеріали XІІ міжнародної науково-практичної конференції «Освіта і здоров'я» / </a:t>
                      </a:r>
                      <a:r>
                        <a:rPr kumimoji="0" lang="uk-UA" sz="1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відповід</a:t>
                      </a:r>
                      <a:r>
                        <a:rPr kumimoji="0" lang="uk-UA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. ред. І. О. </a:t>
                      </a:r>
                      <a:r>
                        <a:rPr kumimoji="0" lang="uk-UA" sz="1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Калиниченко</a:t>
                      </a:r>
                      <a:r>
                        <a:rPr kumimoji="0" lang="uk-UA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, наук. ред. М. О. </a:t>
                      </a:r>
                      <a:r>
                        <a:rPr kumimoji="0" lang="uk-UA" sz="1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Лянной</a:t>
                      </a:r>
                      <a:r>
                        <a:rPr kumimoji="0" lang="uk-UA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. Т.1.(6) – Суми : </a:t>
                      </a:r>
                      <a:r>
                        <a:rPr kumimoji="0" lang="uk-UA" sz="1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СумДПУ</a:t>
                      </a:r>
                      <a:r>
                        <a:rPr kumimoji="0" lang="uk-UA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 імені А.С. Макаренка, 2022. С. 46-48.</a:t>
                      </a:r>
                      <a:endPara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Особливості фізичного виховання учнів з порушеннями зору в початкових класах. Актуальні проблеми громадського здоров’я: матеріали XІІ міжнародної науково-практичної конференції «Освіта і здоров'я» / </a:t>
                      </a:r>
                      <a:r>
                        <a:rPr kumimoji="0" lang="uk-UA" sz="1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відповід</a:t>
                      </a:r>
                      <a:r>
                        <a:rPr kumimoji="0" lang="uk-UA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. ред. І. О. </a:t>
                      </a:r>
                      <a:r>
                        <a:rPr kumimoji="0" lang="uk-UA" sz="1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Калиниченко</a:t>
                      </a:r>
                      <a:r>
                        <a:rPr kumimoji="0" lang="uk-UA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, наук. ред. М. О. </a:t>
                      </a:r>
                      <a:r>
                        <a:rPr kumimoji="0" lang="uk-UA" sz="1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Лянной</a:t>
                      </a:r>
                      <a:r>
                        <a:rPr kumimoji="0" lang="uk-UA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. Т.1.(6) – Суми : </a:t>
                      </a:r>
                      <a:r>
                        <a:rPr kumimoji="0" lang="uk-UA" sz="1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СумДПУ</a:t>
                      </a:r>
                      <a:r>
                        <a:rPr kumimoji="0" lang="uk-UA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 імені А.С. Макаренка, 2022. С. 55-57.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Здоров'язбережувальна компетентність у структурі безпеки життєдіяльності людини: Матеріали VІІІ Всеукраїнської електронної науково-практичної конференції [Електронне видання]. – Суми : Вид-во </a:t>
                      </a:r>
                      <a:r>
                        <a:rPr kumimoji="0" lang="uk-UA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СумДПУ</a:t>
                      </a:r>
                      <a:r>
                        <a:rPr kumimoji="0" lang="uk-UA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 імені А.С. Макаренка, 2023. – 60 с.</a:t>
                      </a:r>
                      <a:endParaRPr kumimoji="0" lang="uk-UA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Друк у збірнику. Стаття </a:t>
                      </a:r>
                      <a:r>
                        <a:rPr kumimoji="0" lang="uk-UA" sz="1200" b="1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uk-UA" sz="1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Нейрогімнастика</a:t>
                      </a:r>
                      <a:r>
                        <a:rPr kumimoji="0" lang="uk-UA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як важлива складова розвитку здобувачів освіти з особливими освітніми потребами.  Методична розробка Бадмінтон-спортивна гра.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C</a:t>
                      </a:r>
                      <a:r>
                        <a:rPr kumimoji="0" lang="uk-UA" sz="1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айт</a:t>
                      </a:r>
                      <a:r>
                        <a:rPr kumimoji="0" lang="en-US" sz="1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vseosvita</a:t>
                      </a:r>
                      <a:r>
                        <a:rPr kumimoji="0" lang="uk-UA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r>
                        <a:rPr kumimoji="0" lang="en-US" sz="1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ua</a:t>
                      </a:r>
                      <a:r>
                        <a:rPr kumimoji="0" lang="uk-UA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ru-RU" sz="1200" b="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1080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Юр’єва Л.В. 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Литнянчина Л.В.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директор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вчитель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Стаття: Інноваційні технології розвитку в роботі з дітьми з особливими освітніми потребами. Матеріали Міжнародної науково-практичної конференції «Сучасні 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трансформації педагогічної освіти: проблеми теорії і практики», м. Запоріжжя, 29-30 січня 2026 р. / за </a:t>
                      </a:r>
                      <a:r>
                        <a:rPr lang="uk-UA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заг</a:t>
                      </a: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ред. М. І. </a:t>
                      </a:r>
                      <a:r>
                        <a:rPr lang="uk-UA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Воровки</a:t>
                      </a: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– Запоріжжя: ФОП </a:t>
                      </a:r>
                      <a:r>
                        <a:rPr lang="uk-UA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Однорог</a:t>
                      </a: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Т.В., 2026. – 725 с.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75308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24402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ртинки по запросу шаблоны для презентаций блокнот в клеточку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57213"/>
            <a:ext cx="9144000" cy="7215213"/>
          </a:xfrm>
          <a:prstGeom prst="rect">
            <a:avLst/>
          </a:prstGeom>
          <a:noFill/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1681150"/>
              </p:ext>
            </p:extLst>
          </p:nvPr>
        </p:nvGraphicFramePr>
        <p:xfrm>
          <a:off x="1619672" y="395416"/>
          <a:ext cx="6909518" cy="54098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12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96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386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71989">
                <a:tc>
                  <a:txBody>
                    <a:bodyPr/>
                    <a:lstStyle/>
                    <a:p>
                      <a:r>
                        <a:rPr lang="uk-UA" sz="1200" b="1" kern="1200" dirty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ПІП педагога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b="1" kern="1200" dirty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Посада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b="1" kern="1200" dirty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Назва статті, методичної розробки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9366">
                <a:tc>
                  <a:txBody>
                    <a:bodyPr/>
                    <a:lstStyle/>
                    <a:p>
                      <a:r>
                        <a:rPr lang="uk-UA" sz="12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Шаповал Н.П.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вихователь ГПД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uk-UA" sz="1200" b="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Розробка «Розмальовки до дня вишиванки». </a:t>
                      </a:r>
                      <a:r>
                        <a:rPr lang="uk-UA" sz="12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Сайт</a:t>
                      </a:r>
                      <a:r>
                        <a:rPr lang="uk-UA" sz="1200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uk-UA" sz="12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</a:t>
                      </a:r>
                      <a:r>
                        <a:rPr lang="uk-UA" sz="120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Всеосвіта</a:t>
                      </a:r>
                      <a:r>
                        <a:rPr lang="uk-UA" sz="12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».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1902">
                <a:tc>
                  <a:txBody>
                    <a:bodyPr/>
                    <a:lstStyle/>
                    <a:p>
                      <a:r>
                        <a:rPr lang="uk-UA" sz="12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Козлова Н.В.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вихователь ГПД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b="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Виступ-доповідь «Інтегративний підхід до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b="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національно-патріотичного виховання в умовах дистанційного та змішаного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b="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навчання».</a:t>
                      </a:r>
                      <a:r>
                        <a:rPr lang="uk-UA" sz="1200" b="0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С</a:t>
                      </a:r>
                      <a:r>
                        <a:rPr lang="uk-UA" sz="1200" b="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айт </a:t>
                      </a:r>
                      <a:r>
                        <a:rPr lang="uk-UA" sz="1200" b="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Всеосвіта</a:t>
                      </a:r>
                      <a:r>
                        <a:rPr lang="uk-UA" sz="1200" b="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b="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Виступ-доповідь «Майстерність вихователя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b="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групи подовженого дня (ГПД): творча ініціатива, удосконалення методів та</a:t>
                      </a:r>
                      <a:r>
                        <a:rPr lang="uk-UA" sz="1200" b="0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uk-UA" sz="1200" b="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форм роботи з учнями спеціальної школи в НУШ».</a:t>
                      </a:r>
                      <a:r>
                        <a:rPr lang="uk-UA" sz="1200" b="0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С</a:t>
                      </a:r>
                      <a:r>
                        <a:rPr lang="uk-UA" sz="1200" b="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айт </a:t>
                      </a:r>
                      <a:r>
                        <a:rPr lang="uk-UA" sz="1200" b="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всеосвіта</a:t>
                      </a:r>
                      <a:r>
                        <a:rPr lang="uk-UA" sz="1200" b="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b="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Презентація «Інтерактивний підхід до національно-патріотичного виховання в</a:t>
                      </a:r>
                      <a:r>
                        <a:rPr lang="uk-UA" sz="1200" b="0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uk-UA" sz="1200" b="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умовах дистанційного та змішаного навчання». Сайт </a:t>
                      </a:r>
                      <a:r>
                        <a:rPr lang="uk-UA" sz="1200" b="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Всеосвіта</a:t>
                      </a:r>
                      <a:r>
                        <a:rPr lang="uk-UA" sz="1200" b="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b="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«План</a:t>
                      </a:r>
                      <a:r>
                        <a:rPr lang="uk-UA" sz="1200" b="0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uk-UA" sz="1200" b="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заходів щодо попередження дитячого травматизму».</a:t>
                      </a:r>
                      <a:r>
                        <a:rPr lang="uk-UA" sz="1200" b="0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С</a:t>
                      </a:r>
                      <a:r>
                        <a:rPr lang="uk-UA" sz="1200" b="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айт </a:t>
                      </a:r>
                      <a:r>
                        <a:rPr lang="uk-UA" sz="1200" b="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Всеосвіта</a:t>
                      </a:r>
                      <a:r>
                        <a:rPr lang="uk-UA" sz="1200" b="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b="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Пам'ятка «Безпека в школі». Сайт </a:t>
                      </a:r>
                      <a:r>
                        <a:rPr lang="uk-UA" sz="1200" b="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Всеосвіта</a:t>
                      </a:r>
                      <a:r>
                        <a:rPr lang="uk-UA" sz="1200" b="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  <a:endParaRPr lang="ru-RU" sz="1200" b="0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5133">
                <a:tc>
                  <a:txBody>
                    <a:bodyPr/>
                    <a:lstStyle/>
                    <a:p>
                      <a:r>
                        <a:rPr lang="uk-UA" sz="120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Дегтяренко</a:t>
                      </a:r>
                      <a:r>
                        <a:rPr lang="uk-UA" sz="12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В.В.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вихователь ГПД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b="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Презентація </a:t>
                      </a:r>
                      <a:r>
                        <a:rPr lang="uk-UA" sz="12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«Ребуси». Сайт «На урок».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80667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Лисянська</a:t>
                      </a:r>
                      <a:r>
                        <a:rPr lang="uk-UA" sz="120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Т.В.</a:t>
                      </a:r>
                      <a:endParaRPr lang="uk-UA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uk-UA" sz="12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uk-UA" sz="12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uk-UA" sz="12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uk-UA" sz="12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вихователь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«Особливості навчання дітей з порушеннями зору в сучасних умовах» . ІХ</a:t>
                      </a:r>
                      <a:r>
                        <a:rPr lang="uk-UA" sz="120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Усеукраїнська науково-практична </a:t>
                      </a:r>
                      <a:r>
                        <a:rPr lang="uk-UA" sz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інтернет-конференція</a:t>
                      </a: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«Інноваційні</a:t>
                      </a:r>
                      <a:r>
                        <a:rPr lang="uk-UA" sz="120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технології </a:t>
                      </a:r>
                      <a:r>
                        <a:rPr lang="uk-UA" sz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особистісно</a:t>
                      </a: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професійної компетентності педагогів в умовах</a:t>
                      </a:r>
                      <a:r>
                        <a:rPr lang="uk-UA" sz="120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післядипломної освіти. Суми: НВВ КЗ СОІППО.,</a:t>
                      </a:r>
                      <a:r>
                        <a:rPr lang="uk-UA" sz="120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28.05.2025(стаття подана до</a:t>
                      </a:r>
                      <a:r>
                        <a:rPr lang="uk-UA" sz="120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друку)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Квест</a:t>
                      </a: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з елементами </a:t>
                      </a:r>
                      <a:r>
                        <a:rPr lang="uk-UA" sz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геокешингу</a:t>
                      </a: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«Охорона довкілля – справа кожного»</a:t>
                      </a:r>
                      <a:r>
                        <a:rPr lang="uk-UA" sz="120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(публікація на сайті </a:t>
                      </a:r>
                      <a:r>
                        <a:rPr lang="uk-UA" sz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Всеосвіта</a:t>
                      </a: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4450097" y="5805264"/>
            <a:ext cx="492443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</a:p>
          <a:p>
            <a:pPr algn="ctr"/>
            <a:r>
              <a:rPr lang="uk-UA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13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0674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шаблоны для презентаций блокнот в клеточку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57213"/>
            <a:ext cx="9144000" cy="7215213"/>
          </a:xfrm>
          <a:prstGeom prst="rect">
            <a:avLst/>
          </a:prstGeom>
          <a:noFill/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1804926"/>
              </p:ext>
            </p:extLst>
          </p:nvPr>
        </p:nvGraphicFramePr>
        <p:xfrm>
          <a:off x="1475656" y="230645"/>
          <a:ext cx="7056784" cy="57906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81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77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908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9452">
                <a:tc>
                  <a:txBody>
                    <a:bodyPr/>
                    <a:lstStyle/>
                    <a:p>
                      <a:r>
                        <a:rPr lang="uk-UA" sz="1200" b="1" kern="1200" dirty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ПІП педагога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b="1" kern="1200" dirty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Посада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b="1" kern="1200" dirty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Назва статті, методичної розробки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49028">
                <a:tc>
                  <a:txBody>
                    <a:bodyPr/>
                    <a:lstStyle/>
                    <a:p>
                      <a:r>
                        <a:rPr lang="uk-UA" sz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Ланіна</a:t>
                      </a:r>
                      <a:r>
                        <a:rPr lang="uk-UA" sz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</a:t>
                      </a:r>
                      <a:r>
                        <a:rPr lang="uk-UA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В.</a:t>
                      </a:r>
                    </a:p>
                    <a:p>
                      <a:endParaRPr lang="uk-UA" sz="1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uk-UA" sz="1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практичний</a:t>
                      </a:r>
                      <a:r>
                        <a:rPr lang="uk-UA" sz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психолог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uk-UA" sz="1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/>
                      <a:r>
                        <a:rPr lang="uk-UA" sz="1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Ланіна</a:t>
                      </a:r>
                      <a:r>
                        <a:rPr lang="uk-UA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В.В. Профілактика професійного вигорання як один із засобів</a:t>
                      </a:r>
                      <a:r>
                        <a:rPr lang="uk-UA" sz="120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стабілізації психоемоційного стану педагогів під час війни.</a:t>
                      </a:r>
                      <a:r>
                        <a:rPr lang="uk-UA" sz="120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Психологічний супровід учасників освітнього процесу: Інноваційні</a:t>
                      </a:r>
                      <a:r>
                        <a:rPr lang="uk-UA" sz="120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технології в роботі практичного</a:t>
                      </a:r>
                      <a:r>
                        <a:rPr lang="uk-UA" sz="120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психолога (матеріали </a:t>
                      </a: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uk-UA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ІІ Міжнародної</a:t>
                      </a:r>
                    </a:p>
                    <a:p>
                      <a:pPr lvl="0" algn="just"/>
                      <a:r>
                        <a:rPr lang="uk-UA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науково-практичної конференції, 30 травня 2024 року, м. Суми). [у 2-х ч.]. Ч.2. Суми: НВВ КЗ СОІППО., 2024. 122-126 с</a:t>
                      </a:r>
                      <a:r>
                        <a:rPr lang="uk-UA" sz="12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862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Красько</a:t>
                      </a:r>
                      <a:r>
                        <a:rPr kumimoji="0" lang="uk-UA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Т. М.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вихователь</a:t>
                      </a:r>
                    </a:p>
                    <a:p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«Застосування інноваційних методів навчання у роботі з дітьми з порушенням зору.» ІХ Усеукраїнська науково-практична </a:t>
                      </a:r>
                      <a:r>
                        <a:rPr kumimoji="0" lang="uk-UA" sz="1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інтернет-конференція</a:t>
                      </a:r>
                      <a:r>
                        <a:rPr kumimoji="0" lang="uk-UA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«Інноваційні технології </a:t>
                      </a:r>
                      <a:r>
                        <a:rPr kumimoji="0" lang="uk-UA" sz="1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особистісно</a:t>
                      </a:r>
                      <a:r>
                        <a:rPr kumimoji="0" lang="uk-UA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професійної компетентності педагогів в умовах післядипломної освіти. Суми: НВВ КЗ СОІППО., 28.05.2025(стаття подана до друку)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Конспект комплексного заняття з математики та ознайомлення з соціумом «Весняна </a:t>
                      </a:r>
                      <a:r>
                        <a:rPr kumimoji="0" lang="uk-UA" sz="1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казка»-</a:t>
                      </a:r>
                      <a:r>
                        <a:rPr kumimoji="0" lang="uk-UA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vseosvita.ua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Конспект заняття з ознайомлення з соціумом «Скарби народної </a:t>
                      </a:r>
                      <a:r>
                        <a:rPr kumimoji="0" lang="uk-UA" sz="1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мудрості»-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vseosvita.ua</a:t>
                      </a:r>
                      <a:endParaRPr kumimoji="0" lang="uk-UA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80399">
                <a:tc>
                  <a:txBody>
                    <a:bodyPr/>
                    <a:lstStyle/>
                    <a:p>
                      <a:r>
                        <a:rPr lang="uk-UA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Дмитренко М. О.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uk-UA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вихователь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uk-UA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Стаття «Розвиток творчого мислення дошкільників»</a:t>
                      </a:r>
                    </a:p>
                    <a:p>
                      <a:pPr algn="just"/>
                      <a:r>
                        <a:rPr lang="uk-UA" sz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Іноваційні</a:t>
                      </a:r>
                      <a:r>
                        <a:rPr lang="uk-UA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технології в роботі практичного психолога: електронний збірник</a:t>
                      </a:r>
                      <a:r>
                        <a:rPr lang="uk-UA" sz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матеріалів 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uk-UA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ІІ Міжнародної науково-практичної конференції (30 травня 2024</a:t>
                      </a:r>
                      <a:r>
                        <a:rPr lang="uk-UA" sz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року).</a:t>
                      </a:r>
                    </a:p>
                    <a:p>
                      <a:pPr algn="just"/>
                      <a:r>
                        <a:rPr lang="uk-UA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Консультація для педагогів «Гендерне виховання дітей дошкільного</a:t>
                      </a:r>
                      <a:r>
                        <a:rPr lang="uk-UA" sz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віку» методична розробка: публікація на сайті. 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vseosvita.ua</a:t>
                      </a:r>
                      <a:r>
                        <a:rPr lang="uk-UA" sz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r>
                        <a:rPr lang="uk-UA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3203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Пахненко</a:t>
                      </a:r>
                      <a:r>
                        <a:rPr lang="uk-UA" sz="120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В.М.</a:t>
                      </a:r>
                      <a:endParaRPr lang="uk-UA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uk-UA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вихователь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uk-UA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методичних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матеріалів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з теми: «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Творчі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ігри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освітньому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та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корекційно-розвитковому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процесі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» (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публікація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на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сайті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Всеосвіта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4248834" y="6021288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14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8925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шаблоны для презентаций блокнот в клеточку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57213"/>
            <a:ext cx="9144000" cy="7215213"/>
          </a:xfrm>
          <a:prstGeom prst="rect">
            <a:avLst/>
          </a:prstGeom>
          <a:noFill/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2914733"/>
              </p:ext>
            </p:extLst>
          </p:nvPr>
        </p:nvGraphicFramePr>
        <p:xfrm>
          <a:off x="1475656" y="332656"/>
          <a:ext cx="7056784" cy="53345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81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77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908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7608">
                <a:tc>
                  <a:txBody>
                    <a:bodyPr/>
                    <a:lstStyle/>
                    <a:p>
                      <a:r>
                        <a:rPr lang="uk-UA" sz="1200" b="1" kern="1200" dirty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ПІП педагога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b="1" kern="1200" dirty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Посада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b="1" kern="1200" dirty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Назва статті, методичної розробки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5312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Литнянчина Л.В.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учитель фізичної культури, лікувальної фізичної культури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Методична розробка: РОЗМАЛЬОВКА ФУТБОЛ. 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Методична розробка «Бадмінтон». ТОВ «Освітній проект «На Урок».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657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Успенська Л.І.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вчитель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u="non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ptos"/>
                          <a:cs typeface="Times New Roman" panose="02020603050405020304" pitchFamily="18" charset="0"/>
                        </a:rPr>
                        <a:t>Стаття «</a:t>
                      </a: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Aptos"/>
                          <a:cs typeface="Times New Roman" panose="02020603050405020304" pitchFamily="18" charset="0"/>
                        </a:rPr>
                        <a:t>Розгорнутий конспект уроку з ЛФК для 4 класу». </a:t>
                      </a:r>
                      <a:r>
                        <a:rPr lang="uk-UA" sz="12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Сайт</a:t>
                      </a:r>
                      <a:r>
                        <a:rPr lang="uk-UA" sz="1200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uk-UA" sz="12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«Всеосвіта».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u="non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ptos"/>
                          <a:cs typeface="Times New Roman" panose="02020603050405020304" pitchFamily="18" charset="0"/>
                        </a:rPr>
                        <a:t>Стаття</a:t>
                      </a:r>
                      <a:r>
                        <a:rPr lang="uk-UA" sz="1200" u="non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ptos"/>
                          <a:cs typeface="Times New Roman" panose="02020603050405020304" pitchFamily="18" charset="0"/>
                        </a:rPr>
                        <a:t> «</a:t>
                      </a:r>
                      <a:r>
                        <a:rPr lang="uk-UA" sz="1200" u="non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ptos"/>
                          <a:cs typeface="Times New Roman" panose="02020603050405020304" pitchFamily="18" charset="0"/>
                        </a:rPr>
                        <a:t>С</a:t>
                      </a: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Aptos"/>
                          <a:cs typeface="Times New Roman" panose="02020603050405020304" pitchFamily="18" charset="0"/>
                        </a:rPr>
                        <a:t>портивні змагання «Енергія руху». </a:t>
                      </a:r>
                      <a:r>
                        <a:rPr lang="uk-UA" sz="12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Сайт</a:t>
                      </a:r>
                      <a:r>
                        <a:rPr lang="uk-UA" sz="1200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uk-UA" sz="12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«Всеосвіта».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4182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Анцибор О.В.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вчитель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Авторський матеріал на сайті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naurok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ua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«Календарне планування 5 клас. Корекція розвитку 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семестр».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«Календарне планування 5 клас. Корекція розвитку 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II</a:t>
                      </a: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семестр»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«Організація психолого-педагогічного супроводу дітей з особливими освітніми потребами в умовах початкової школи»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Авторський матеріал на сайті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vseosvita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ua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Урок математики для учнів 1</a:t>
                      </a: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класу     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335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Ковальова А.Ю.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вчитель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Aptos"/>
                          <a:cs typeface="Times New Roman" panose="02020603050405020304" pitchFamily="18" charset="0"/>
                        </a:rPr>
                        <a:t>Наукова колекція Навчально-наукового інституту Глухівського національного педагогічного університету імені Олександра Довженка: збірник наукових праць   здобувачів    вищої    освіти    та     науково-педагогічних     працівників (за матеріалами ІІІ Всеукраїнського науково-методичного семінару «</a:t>
                      </a:r>
                      <a:r>
                        <a:rPr lang="uk-UA" sz="1200" dirty="0" err="1">
                          <a:effectLst/>
                          <a:latin typeface="Times New Roman" panose="02020603050405020304" pitchFamily="18" charset="0"/>
                          <a:ea typeface="Aptos"/>
                          <a:cs typeface="Times New Roman" panose="02020603050405020304" pitchFamily="18" charset="0"/>
                        </a:rPr>
                        <a:t>Компетентностний</a:t>
                      </a: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Aptos"/>
                          <a:cs typeface="Times New Roman" panose="02020603050405020304" pitchFamily="18" charset="0"/>
                        </a:rPr>
                        <a:t> підхід в освіті; теорія і практика», м. Глухів, 13 листопада 2025 року). Стаття: Ігрові технології як засіб розвитку навчальної мотивації та ключових компетентностей учнів з порушенням зору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4248834" y="6140358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15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8229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шаблоны для презентаций блокнот в клеточку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57213"/>
            <a:ext cx="9144000" cy="7215213"/>
          </a:xfrm>
          <a:prstGeom prst="rect">
            <a:avLst/>
          </a:prstGeom>
          <a:noFill/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1877608"/>
              </p:ext>
            </p:extLst>
          </p:nvPr>
        </p:nvGraphicFramePr>
        <p:xfrm>
          <a:off x="1475656" y="316445"/>
          <a:ext cx="7056784" cy="54756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81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77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908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2039">
                <a:tc>
                  <a:txBody>
                    <a:bodyPr/>
                    <a:lstStyle/>
                    <a:p>
                      <a:r>
                        <a:rPr lang="uk-UA" sz="1200" b="1" kern="1200" dirty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ПІП педагога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b="1" kern="1200" dirty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Посада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b="1" kern="1200" dirty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Назва статті, методичної розробки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130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Довженко Л. М. </a:t>
                      </a:r>
                      <a:endParaRPr lang="uk-UA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вихователь-методист</a:t>
                      </a:r>
                      <a:endParaRPr lang="uk-UA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Презентація практичного досвіду «Упровадження інтерактивних заходів у систему методичної роботи з педагогами в спеціальному навчальному закладі дошкільної освіти», сайт «</a:t>
                      </a:r>
                      <a:r>
                        <a:rPr lang="uk-UA" sz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ВсімОсвіта</a:t>
                      </a: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</a:t>
                      </a:r>
                      <a:endParaRPr lang="uk-UA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Стаття</a:t>
                      </a: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«</a:t>
                      </a: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Навчання і розвиток дошкільників з порушеннями зору за</a:t>
                      </a:r>
                      <a:r>
                        <a:rPr lang="uk-UA" sz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допомогою </a:t>
                      </a:r>
                      <a:r>
                        <a:rPr lang="uk-UA" sz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ковролінографа</a:t>
                      </a: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та фетрових дидактичних матеріалів</a:t>
                      </a: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», Х</a:t>
                      </a:r>
                      <a:r>
                        <a:rPr lang="uk-UA" sz="12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Всеукраїнська конференція</a:t>
                      </a:r>
                      <a:endParaRPr lang="uk-UA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25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Лисянська Т.В.</a:t>
                      </a:r>
                      <a:endParaRPr lang="uk-UA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  </a:t>
                      </a:r>
                      <a:endParaRPr lang="uk-UA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вихователь</a:t>
                      </a:r>
                      <a:endParaRPr lang="uk-UA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Квест з елементами </a:t>
                      </a:r>
                      <a:r>
                        <a:rPr lang="uk-UA" sz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геокешингу</a:t>
                      </a: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«Охорона довкілля – справа кожного», сайт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vsimosvita</a:t>
                      </a: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</a:t>
                      </a:r>
                      <a:endParaRPr lang="uk-UA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34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Пахненко В.М.</a:t>
                      </a:r>
                      <a:endParaRPr lang="uk-UA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вихователь</a:t>
                      </a:r>
                      <a:endParaRPr lang="uk-UA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Друк на порталі «Всеосвіта» </a:t>
                      </a: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– дидактичний матеріал з народознавства – ігри «Улюблені страви», «Підбери інтер’єр</a:t>
                      </a: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uk-UA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33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Гарбуз В.В.</a:t>
                      </a:r>
                      <a:endParaRPr lang="uk-UA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вихователь</a:t>
                      </a:r>
                      <a:endParaRPr lang="uk-UA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ІХ Усеукраїнська науково-практична інтернет-конференція «Інноваційні технології розвитку особистісно-професійної компетентності педагогів в умовах післядипломної освіти».</a:t>
                      </a:r>
                      <a:endParaRPr lang="uk-UA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33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Красько Т. М.</a:t>
                      </a:r>
                      <a:endParaRPr lang="uk-UA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вихователь</a:t>
                      </a:r>
                      <a:endParaRPr lang="uk-UA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Збірник наукових праць ІІ Всеукраїнського науково-практичного форуму «Психологічна підтримка і допомога у воєнний та повоєнний періоди» </a:t>
                      </a:r>
                      <a:endParaRPr lang="uk-UA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стаття «Особливості подолання тривожності у дітей з порушенням зору в</a:t>
                      </a:r>
                      <a:r>
                        <a:rPr lang="uk-UA" sz="1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умовах війни»</a:t>
                      </a:r>
                      <a:endParaRPr lang="uk-UA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Стаття «</a:t>
                      </a: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Особливості застосування особистісно орієнтованого підходу в роботі з дітьми з порушеннями зору</a:t>
                      </a: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</a:t>
                      </a:r>
                      <a:endParaRPr lang="uk-UA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63010334"/>
                  </a:ext>
                </a:extLst>
              </a:tr>
              <a:tr h="7233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Копиця Н. В.</a:t>
                      </a:r>
                      <a:endParaRPr lang="uk-UA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учитель-дефектолог</a:t>
                      </a:r>
                      <a:endParaRPr lang="uk-UA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Друк на порталі «</a:t>
                      </a:r>
                      <a:r>
                        <a:rPr lang="uk-UA" sz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ВсімоОсвіта</a:t>
                      </a: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» </a:t>
                      </a: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– </a:t>
                      </a:r>
                      <a:r>
                        <a:rPr lang="uk-UA" sz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підгрупове</a:t>
                      </a: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корекційне заняття для дітей з порушеннями зору «Веселі клубочки»</a:t>
                      </a:r>
                      <a:endParaRPr lang="uk-UA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uk-UA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51409353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4248834" y="6140358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16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9266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ртинки по запросу шаблоны для презентаций блокнот в клеточку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57213"/>
            <a:ext cx="9144000" cy="7215213"/>
          </a:xfrm>
          <a:prstGeom prst="rect">
            <a:avLst/>
          </a:prstGeom>
          <a:noFill/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0398656"/>
              </p:ext>
            </p:extLst>
          </p:nvPr>
        </p:nvGraphicFramePr>
        <p:xfrm>
          <a:off x="1475656" y="476672"/>
          <a:ext cx="7056784" cy="30533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5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22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289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5947">
                <a:tc>
                  <a:txBody>
                    <a:bodyPr/>
                    <a:lstStyle/>
                    <a:p>
                      <a:r>
                        <a:rPr lang="uk-UA" sz="1200" b="1" kern="1200" dirty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ПІП педагога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b="1" kern="1200" dirty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Посада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b="1" kern="1200" dirty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Назва статті, методичної розробки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186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Таранушенко</a:t>
                      </a: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І.М.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вчитель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Авторський матеріал на сайті naurok.com.ua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«Тваринний світ. Розвиток предметних уявлень».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27637630"/>
                  </a:ext>
                </a:extLst>
              </a:tr>
              <a:tr h="464504">
                <a:tc>
                  <a:txBody>
                    <a:bodyPr/>
                    <a:lstStyle/>
                    <a:p>
                      <a:r>
                        <a:rPr lang="uk-UA" sz="12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Скляр Є.І.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вихователь ГПД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b="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Корекційна гра «Штриховка»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b="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Сайт «</a:t>
                      </a:r>
                      <a:r>
                        <a:rPr lang="uk-UA" sz="1200" b="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Всеосвіта</a:t>
                      </a:r>
                      <a:r>
                        <a:rPr lang="uk-UA" sz="1200" b="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».</a:t>
                      </a:r>
                      <a:endParaRPr lang="ru-RU" sz="1200" b="0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r>
                        <a:rPr lang="uk-UA" sz="12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Бережна Н.В.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вихователь ГПД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uk-UA" sz="1200" b="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Квест</a:t>
                      </a:r>
                      <a:r>
                        <a:rPr lang="uk-UA" sz="1200" b="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-гра «Загублені подарунки».</a:t>
                      </a:r>
                      <a:r>
                        <a:rPr lang="uk-UA" sz="1200" b="0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uk-UA" sz="1200" b="0" kern="1200" baseline="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Сайт</a:t>
                      </a:r>
                      <a:r>
                        <a:rPr lang="uk-UA" sz="1200" b="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«Всеосвіта</a:t>
                      </a:r>
                      <a:r>
                        <a:rPr lang="uk-UA" sz="1200" b="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».</a:t>
                      </a:r>
                      <a:endParaRPr lang="ru-RU" sz="1200" b="0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uk-UA" sz="1200" b="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Пропедевтичне заняття «Задачі на різницеве порівняння» Сайт «</a:t>
                      </a:r>
                      <a:r>
                        <a:rPr lang="uk-UA" sz="1200" b="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Всеосвіта</a:t>
                      </a:r>
                      <a:r>
                        <a:rPr lang="uk-UA" sz="1200" b="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».</a:t>
                      </a:r>
                      <a:endParaRPr lang="ru-RU" sz="1200" b="0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Гарбуз В.В.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вихователь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Стаття: «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Врахування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індивідуальних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відмінностей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дітей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з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психофізичними</a:t>
                      </a:r>
                      <a:r>
                        <a:rPr lang="ru-RU" sz="120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порушеннями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процесі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навчання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»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Всеосвіта</a:t>
                      </a:r>
                      <a:endParaRPr lang="uk-UA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4351427" y="5589240"/>
            <a:ext cx="44114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pPr algn="ctr"/>
            <a:r>
              <a:rPr lang="uk-UA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uk-UA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17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7687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Картинки по запросу шаблоны для презентаций блокнот в клеточку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43462"/>
            <a:ext cx="9144000" cy="7215214"/>
          </a:xfrm>
          <a:prstGeom prst="rect">
            <a:avLst/>
          </a:prstGeom>
          <a:noFill/>
        </p:spPr>
      </p:pic>
      <p:pic>
        <p:nvPicPr>
          <p:cNvPr id="5" name="Picture 4" descr="Картинки по запросу белые человечки для презентаций 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648" y="209726"/>
            <a:ext cx="1728191" cy="137939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419872" y="660034"/>
            <a:ext cx="45665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403648" y="404665"/>
            <a:ext cx="7056784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100" dirty="0">
                <a:latin typeface="Times New Roman" pitchFamily="18" charset="0"/>
                <a:cs typeface="Times New Roman" pitchFamily="18" charset="0"/>
              </a:rPr>
              <a:t>                                             </a:t>
            </a:r>
          </a:p>
          <a:p>
            <a:pPr algn="just"/>
            <a:endParaRPr lang="uk-UA" sz="11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uk-UA" sz="11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uk-UA" sz="11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uk-UA" sz="11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uk-UA" sz="11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sz="1100" dirty="0">
                <a:latin typeface="Times New Roman" pitchFamily="18" charset="0"/>
                <a:cs typeface="Times New Roman" pitchFamily="18" charset="0"/>
              </a:rPr>
              <a:t>	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374718" y="6401073"/>
            <a:ext cx="530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  18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691680" y="1226574"/>
            <a:ext cx="6480720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З метою створення безпечних умов для учасників освітнього процесу адміністрацією закладу укладено договір з 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Міським центром фізичного здоров’я населення «Спорт для всіх» СМР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на користування бомбосховищем, яке знаходиться в радіусі 200 м від закладу. Проведено тренувальні заняття для педагогів та учнів «Дії за сигналом «Повітряна тривога» з переходом до укриття. Розроблено алгоритми дій всіх учасників освітнього процесу за Сигналом «Повітряна тривога»</a:t>
            </a:r>
          </a:p>
          <a:p>
            <a:pPr algn="just"/>
            <a:endParaRPr lang="uk-UA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uk-UA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 descr="Де я можу укритися? Адреси бомбосховищ в усіх великих містах України |  Пояснення | ЛІГА.Life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2080" y="4462373"/>
            <a:ext cx="2585461" cy="18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АЛГОРИТМ ДІЙ ЗА СИГНАЛОМ “ПОВІТРЯНА ТРИВОГА” – Комунальний заклад  &quot;Вінницький ліцей №29&quot;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7817" y="4395882"/>
            <a:ext cx="2729477" cy="199473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Прямоугольник 10"/>
          <p:cNvSpPr/>
          <p:nvPr/>
        </p:nvSpPr>
        <p:spPr>
          <a:xfrm>
            <a:off x="3193504" y="422276"/>
            <a:ext cx="38267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СТВОРЕННЯ БЕЗПЕЧНОГО СЕРЕДОВИЩА </a:t>
            </a:r>
            <a:endParaRPr lang="ru-RU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5051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Картинки по запросу шаблоны для презентаций блокнот в клеточку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57214"/>
            <a:ext cx="9144000" cy="7215214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357554" y="214290"/>
            <a:ext cx="50720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МЕРЕЖА І КОНТИНГЕНТ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ДІТЕЙ ДОШКІЛЬНОГО ВІКУ  ТА ЗДОБУВАЧІВ ОСВІТИ ШКОЛИ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572000" y="5987018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19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C68B6-61C2-468F-89AB-4B9F7531AA6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50081" y="1414619"/>
            <a:ext cx="504166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 школі 9 класів, в них 88 здобувачів освіти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 дошкільному підрозділі 6 груп, в них 51 дитина.</a:t>
            </a:r>
            <a:endParaRPr kumimoji="0" lang="uk-U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665" y="-26275"/>
            <a:ext cx="2015116" cy="2015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9455377"/>
              </p:ext>
            </p:extLst>
          </p:nvPr>
        </p:nvGraphicFramePr>
        <p:xfrm>
          <a:off x="1403648" y="2708920"/>
          <a:ext cx="7026005" cy="2639756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611248">
                  <a:extLst>
                    <a:ext uri="{9D8B030D-6E8A-4147-A177-3AD203B41FA5}">
                      <a16:colId xmlns:a16="http://schemas.microsoft.com/office/drawing/2014/main" val="3698544490"/>
                    </a:ext>
                  </a:extLst>
                </a:gridCol>
                <a:gridCol w="1220069">
                  <a:extLst>
                    <a:ext uri="{9D8B030D-6E8A-4147-A177-3AD203B41FA5}">
                      <a16:colId xmlns:a16="http://schemas.microsoft.com/office/drawing/2014/main" val="3279131352"/>
                    </a:ext>
                  </a:extLst>
                </a:gridCol>
                <a:gridCol w="1066445">
                  <a:extLst>
                    <a:ext uri="{9D8B030D-6E8A-4147-A177-3AD203B41FA5}">
                      <a16:colId xmlns:a16="http://schemas.microsoft.com/office/drawing/2014/main" val="170692014"/>
                    </a:ext>
                  </a:extLst>
                </a:gridCol>
                <a:gridCol w="995350">
                  <a:extLst>
                    <a:ext uri="{9D8B030D-6E8A-4147-A177-3AD203B41FA5}">
                      <a16:colId xmlns:a16="http://schemas.microsoft.com/office/drawing/2014/main" val="93399574"/>
                    </a:ext>
                  </a:extLst>
                </a:gridCol>
                <a:gridCol w="1137543">
                  <a:extLst>
                    <a:ext uri="{9D8B030D-6E8A-4147-A177-3AD203B41FA5}">
                      <a16:colId xmlns:a16="http://schemas.microsoft.com/office/drawing/2014/main" val="1613568802"/>
                    </a:ext>
                  </a:extLst>
                </a:gridCol>
                <a:gridCol w="995350">
                  <a:extLst>
                    <a:ext uri="{9D8B030D-6E8A-4147-A177-3AD203B41FA5}">
                      <a16:colId xmlns:a16="http://schemas.microsoft.com/office/drawing/2014/main" val="126177720"/>
                    </a:ext>
                  </a:extLst>
                </a:gridCol>
              </a:tblGrid>
              <a:tr h="1037474"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26" marR="44526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2021/2022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26" marR="44526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2022/2023 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26" marR="44526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2023/2024 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26" marR="44526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2024/2025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26" marR="44526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2025/2026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26" marR="44526" marT="0" marB="0" anchor="ctr"/>
                </a:tc>
                <a:extLst>
                  <a:ext uri="{0D108BD9-81ED-4DB2-BD59-A6C34878D82A}">
                    <a16:rowId xmlns:a16="http://schemas.microsoft.com/office/drawing/2014/main" val="2268035233"/>
                  </a:ext>
                </a:extLst>
              </a:tr>
              <a:tr h="534094">
                <a:tc>
                  <a:txBody>
                    <a:bodyPr/>
                    <a:lstStyle/>
                    <a:p>
                      <a:pPr algn="ctr"/>
                      <a:r>
                        <a:rPr lang="uk-UA" sz="1600" b="1" i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Дошкілля</a:t>
                      </a:r>
                      <a:endParaRPr lang="ru-RU" sz="1600" b="1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26" marR="44526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83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26" marR="44526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63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26" marR="44526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26" marR="44526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45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26" marR="44526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51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26" marR="44526" marT="0" marB="0" anchor="ctr"/>
                </a:tc>
                <a:extLst>
                  <a:ext uri="{0D108BD9-81ED-4DB2-BD59-A6C34878D82A}">
                    <a16:rowId xmlns:a16="http://schemas.microsoft.com/office/drawing/2014/main" val="2048876801"/>
                  </a:ext>
                </a:extLst>
              </a:tr>
              <a:tr h="534094">
                <a:tc>
                  <a:txBody>
                    <a:bodyPr/>
                    <a:lstStyle/>
                    <a:p>
                      <a:pPr algn="ctr"/>
                      <a:r>
                        <a:rPr lang="uk-UA" sz="1600" b="1" i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Школа</a:t>
                      </a:r>
                      <a:endParaRPr lang="ru-RU" sz="1600" b="1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26" marR="44526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141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26" marR="44526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116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26" marR="44526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111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26" marR="44526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99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26" marR="44526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88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26" marR="44526" marT="0" marB="0" anchor="ctr"/>
                </a:tc>
                <a:extLst>
                  <a:ext uri="{0D108BD9-81ED-4DB2-BD59-A6C34878D82A}">
                    <a16:rowId xmlns:a16="http://schemas.microsoft.com/office/drawing/2014/main" val="2937695291"/>
                  </a:ext>
                </a:extLst>
              </a:tr>
              <a:tr h="534094">
                <a:tc>
                  <a:txBody>
                    <a:bodyPr/>
                    <a:lstStyle/>
                    <a:p>
                      <a:pPr algn="ctr"/>
                      <a:r>
                        <a:rPr lang="uk-UA" sz="1600" b="1" i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Всього</a:t>
                      </a:r>
                      <a:endParaRPr lang="ru-RU" sz="1600" b="1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26" marR="44526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224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26" marR="44526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179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26" marR="44526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161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26" marR="44526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144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26" marR="44526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139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26" marR="44526" marT="0" marB="0" anchor="ctr"/>
                </a:tc>
                <a:extLst>
                  <a:ext uri="{0D108BD9-81ED-4DB2-BD59-A6C34878D82A}">
                    <a16:rowId xmlns:a16="http://schemas.microsoft.com/office/drawing/2014/main" val="30013748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39808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Картинки по запросу шаблоны для презентаций блокнот в клеточку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46187"/>
            <a:ext cx="9144000" cy="721521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419872" y="660034"/>
            <a:ext cx="45665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403648" y="404665"/>
            <a:ext cx="7056784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        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421156" y="6021288"/>
            <a:ext cx="10869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691680" y="1589118"/>
            <a:ext cx="6408712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  <a:r>
              <a:rPr kumimoji="0" lang="uk-U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691680" y="1589118"/>
            <a:ext cx="640871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Освітня діяльність спеціальної   школи  здійснюється  з   урахуванням  основних  вимог  статті 53  Конституції  України, на виконання   законів  України</a:t>
            </a: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+mn-cs"/>
              </a:rPr>
              <a:t> Закону України «Про освіту», Закону України «Про повну загальну середню освіту»,</a:t>
            </a: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Концепції Нової української школи, (схвалена розпорядженням Кабінету міністрів України від 14 грудня 2016 року  № 988-р «Про схвалення Концепції реалізації державної політики у сфері реформування загальної середньої освіти «Нова українська школа» на період  до 2029 року»),</a:t>
            </a: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+mn-cs"/>
              </a:rPr>
              <a:t> Закону України «Про внесення змін до деяких законів України щодо державних гарантій в умовах воєнного стану, надзвичайної ситуації або надзвичайного стану», наказу Міністерства освіти і науки України від 28 березня 2022 року № 274 «Про деякі питання організації здобуття загальної середньої освіти та освітнього процесу в умовах воєнного стану в Україні»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419870" y="404666"/>
            <a:ext cx="43924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НОРМАТИВНО-ПРАВОВА БАЗА ОРГАНІЗАЦІЇ ОСВІТНЬОГО ПРОЦЕСУ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2697" y="143263"/>
            <a:ext cx="1989183" cy="148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07661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457198" y="3535521"/>
          <a:ext cx="8229604" cy="655320"/>
        </p:xfrm>
        <a:graphic>
          <a:graphicData uri="http://schemas.openxmlformats.org/drawingml/2006/table">
            <a:tbl>
              <a:tblPr/>
              <a:tblGrid>
                <a:gridCol w="8910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53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53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53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539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539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539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539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1539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1539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602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 b="1">
                          <a:latin typeface="Times New Roman"/>
                          <a:ea typeface="Times New Roman"/>
                        </a:rPr>
                        <a:t>Підготовчий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60111" marR="601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 b="1">
                          <a:latin typeface="Times New Roman"/>
                          <a:ea typeface="Times New Roman"/>
                        </a:rPr>
                        <a:t>1-А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60111" marR="601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 b="1">
                          <a:latin typeface="Times New Roman"/>
                          <a:ea typeface="Times New Roman"/>
                        </a:rPr>
                        <a:t>1-Б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60111" marR="601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 b="1">
                          <a:latin typeface="Times New Roman"/>
                          <a:ea typeface="Times New Roman"/>
                        </a:rPr>
                        <a:t>2-А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60111" marR="601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 b="1">
                          <a:latin typeface="Times New Roman"/>
                          <a:ea typeface="Times New Roman"/>
                        </a:rPr>
                        <a:t>2-Б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60111" marR="601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 b="1">
                          <a:latin typeface="Times New Roman"/>
                          <a:ea typeface="Times New Roman"/>
                        </a:rPr>
                        <a:t>2-В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60111" marR="601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 b="1">
                          <a:latin typeface="Times New Roman"/>
                          <a:ea typeface="Times New Roman"/>
                        </a:rPr>
                        <a:t>3-А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60111" marR="601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 b="1">
                          <a:latin typeface="Times New Roman"/>
                          <a:ea typeface="Times New Roman"/>
                        </a:rPr>
                        <a:t>3-Б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60111" marR="601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 b="1">
                          <a:latin typeface="Times New Roman"/>
                          <a:ea typeface="Times New Roman"/>
                        </a:rPr>
                        <a:t>4-А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60111" marR="601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 b="1">
                          <a:latin typeface="Times New Roman"/>
                          <a:ea typeface="Times New Roman"/>
                        </a:rPr>
                        <a:t>4-Б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60111" marR="601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02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>
                          <a:latin typeface="Times New Roman"/>
                          <a:ea typeface="Times New Roman"/>
                        </a:rPr>
                        <a:t>14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60111" marR="601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>
                          <a:latin typeface="Times New Roman"/>
                          <a:ea typeface="Times New Roman"/>
                        </a:rPr>
                        <a:t>12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60111" marR="601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>
                          <a:latin typeface="Times New Roman"/>
                          <a:ea typeface="Times New Roman"/>
                        </a:rPr>
                        <a:t>14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60111" marR="601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>
                          <a:latin typeface="Times New Roman"/>
                          <a:ea typeface="Times New Roman"/>
                        </a:rPr>
                        <a:t>12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60111" marR="601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>
                          <a:latin typeface="Times New Roman"/>
                          <a:ea typeface="Times New Roman"/>
                        </a:rPr>
                        <a:t>6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60111" marR="601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>
                          <a:latin typeface="Times New Roman"/>
                          <a:ea typeface="Times New Roman"/>
                        </a:rPr>
                        <a:t>12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60111" marR="601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>
                          <a:latin typeface="Times New Roman"/>
                          <a:ea typeface="Times New Roman"/>
                        </a:rPr>
                        <a:t>18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60111" marR="601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>
                          <a:latin typeface="Times New Roman"/>
                          <a:ea typeface="Times New Roman"/>
                        </a:rPr>
                        <a:t>15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60111" marR="601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>
                          <a:latin typeface="Times New Roman"/>
                          <a:ea typeface="Times New Roman"/>
                        </a:rPr>
                        <a:t>15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60111" marR="601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>
                          <a:latin typeface="Times New Roman"/>
                          <a:ea typeface="Times New Roman"/>
                        </a:rPr>
                        <a:t>18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60111" marR="601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6937">
                <a:tc gridSpan="10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dirty="0">
                          <a:latin typeface="Times New Roman"/>
                          <a:ea typeface="Times New Roman"/>
                        </a:rPr>
                        <a:t>Всього учнів у закладі - </a:t>
                      </a:r>
                      <a:r>
                        <a:rPr lang="uk-UA" sz="1000" b="1" dirty="0">
                          <a:latin typeface="Times New Roman"/>
                          <a:ea typeface="Times New Roman"/>
                        </a:rPr>
                        <a:t>136</a:t>
                      </a:r>
                      <a:endParaRPr lang="ru-RU" sz="1100" dirty="0">
                        <a:latin typeface="Times New Roman"/>
                        <a:ea typeface="Times New Roman"/>
                      </a:endParaRPr>
                    </a:p>
                  </a:txBody>
                  <a:tcPr marL="60111" marR="601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Picture 2" descr="Картинки по запросу шаблоны для презентаций блокнот в клеточку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605" y="-177310"/>
            <a:ext cx="9144000" cy="721521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691680" y="160337"/>
            <a:ext cx="68094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uk-UA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uk-UA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42976" y="2428868"/>
            <a:ext cx="7358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>
              <a:solidFill>
                <a:prstClr val="black"/>
              </a:solidFill>
            </a:endParaRPr>
          </a:p>
          <a:p>
            <a:endParaRPr lang="uk-UA" dirty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93711" y="6580797"/>
            <a:ext cx="3898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907704" y="1052437"/>
            <a:ext cx="67687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.І.</a:t>
            </a:r>
          </a:p>
        </p:txBody>
      </p:sp>
      <p:sp>
        <p:nvSpPr>
          <p:cNvPr id="11" name="AutoShape 2" descr="Человечки в презентацию без фона - фото и картинки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13" name="AutoShape 4" descr="Человечки в презентацию без фона - фото и картинки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prstClr val="black"/>
              </a:solidFill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7096" y="312738"/>
            <a:ext cx="1698157" cy="1588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3648" y="160337"/>
            <a:ext cx="7740352" cy="643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9661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457198" y="3535521"/>
          <a:ext cx="8229604" cy="655320"/>
        </p:xfrm>
        <a:graphic>
          <a:graphicData uri="http://schemas.openxmlformats.org/drawingml/2006/table">
            <a:tbl>
              <a:tblPr/>
              <a:tblGrid>
                <a:gridCol w="8910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53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53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53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539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539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539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539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1539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1539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602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 b="1">
                          <a:latin typeface="Times New Roman"/>
                          <a:ea typeface="Times New Roman"/>
                        </a:rPr>
                        <a:t>Підготовчий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60111" marR="601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 b="1">
                          <a:latin typeface="Times New Roman"/>
                          <a:ea typeface="Times New Roman"/>
                        </a:rPr>
                        <a:t>1-А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60111" marR="601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 b="1">
                          <a:latin typeface="Times New Roman"/>
                          <a:ea typeface="Times New Roman"/>
                        </a:rPr>
                        <a:t>1-Б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60111" marR="601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 b="1">
                          <a:latin typeface="Times New Roman"/>
                          <a:ea typeface="Times New Roman"/>
                        </a:rPr>
                        <a:t>2-А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60111" marR="601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 b="1">
                          <a:latin typeface="Times New Roman"/>
                          <a:ea typeface="Times New Roman"/>
                        </a:rPr>
                        <a:t>2-Б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60111" marR="601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 b="1">
                          <a:latin typeface="Times New Roman"/>
                          <a:ea typeface="Times New Roman"/>
                        </a:rPr>
                        <a:t>2-В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60111" marR="601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 b="1">
                          <a:latin typeface="Times New Roman"/>
                          <a:ea typeface="Times New Roman"/>
                        </a:rPr>
                        <a:t>3-А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60111" marR="601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 b="1">
                          <a:latin typeface="Times New Roman"/>
                          <a:ea typeface="Times New Roman"/>
                        </a:rPr>
                        <a:t>3-Б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60111" marR="601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 b="1">
                          <a:latin typeface="Times New Roman"/>
                          <a:ea typeface="Times New Roman"/>
                        </a:rPr>
                        <a:t>4-А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60111" marR="601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 b="1">
                          <a:latin typeface="Times New Roman"/>
                          <a:ea typeface="Times New Roman"/>
                        </a:rPr>
                        <a:t>4-Б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60111" marR="601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02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>
                          <a:latin typeface="Times New Roman"/>
                          <a:ea typeface="Times New Roman"/>
                        </a:rPr>
                        <a:t>14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60111" marR="601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>
                          <a:latin typeface="Times New Roman"/>
                          <a:ea typeface="Times New Roman"/>
                        </a:rPr>
                        <a:t>12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60111" marR="601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>
                          <a:latin typeface="Times New Roman"/>
                          <a:ea typeface="Times New Roman"/>
                        </a:rPr>
                        <a:t>14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60111" marR="601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>
                          <a:latin typeface="Times New Roman"/>
                          <a:ea typeface="Times New Roman"/>
                        </a:rPr>
                        <a:t>12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60111" marR="601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>
                          <a:latin typeface="Times New Roman"/>
                          <a:ea typeface="Times New Roman"/>
                        </a:rPr>
                        <a:t>6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60111" marR="601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>
                          <a:latin typeface="Times New Roman"/>
                          <a:ea typeface="Times New Roman"/>
                        </a:rPr>
                        <a:t>12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60111" marR="601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>
                          <a:latin typeface="Times New Roman"/>
                          <a:ea typeface="Times New Roman"/>
                        </a:rPr>
                        <a:t>18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60111" marR="601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>
                          <a:latin typeface="Times New Roman"/>
                          <a:ea typeface="Times New Roman"/>
                        </a:rPr>
                        <a:t>15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60111" marR="601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>
                          <a:latin typeface="Times New Roman"/>
                          <a:ea typeface="Times New Roman"/>
                        </a:rPr>
                        <a:t>15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60111" marR="601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>
                          <a:latin typeface="Times New Roman"/>
                          <a:ea typeface="Times New Roman"/>
                        </a:rPr>
                        <a:t>18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60111" marR="601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6937">
                <a:tc gridSpan="10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dirty="0">
                          <a:latin typeface="Times New Roman"/>
                          <a:ea typeface="Times New Roman"/>
                        </a:rPr>
                        <a:t>Всього учнів у закладі - </a:t>
                      </a:r>
                      <a:r>
                        <a:rPr lang="uk-UA" sz="1000" b="1" dirty="0">
                          <a:latin typeface="Times New Roman"/>
                          <a:ea typeface="Times New Roman"/>
                        </a:rPr>
                        <a:t>136</a:t>
                      </a:r>
                      <a:endParaRPr lang="ru-RU" sz="1100" dirty="0">
                        <a:latin typeface="Times New Roman"/>
                        <a:ea typeface="Times New Roman"/>
                      </a:endParaRPr>
                    </a:p>
                  </a:txBody>
                  <a:tcPr marL="60111" marR="601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Picture 2" descr="Картинки по запросу шаблоны для презентаций блокнот в клеточку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57214"/>
            <a:ext cx="9144000" cy="721521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428992" y="359302"/>
            <a:ext cx="5072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СОЦІАЛЬНИЙ ЗАХИСТ ЗДОБУВАЧІВ ОСВІТИ ПІЛЬГОВИХ КАТЕГОРІЙ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42976" y="2428868"/>
            <a:ext cx="7358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  <a:p>
            <a:endParaRPr lang="uk-UA" dirty="0"/>
          </a:p>
          <a:p>
            <a:endParaRPr lang="ru-RU" dirty="0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7510975"/>
              </p:ext>
            </p:extLst>
          </p:nvPr>
        </p:nvGraphicFramePr>
        <p:xfrm>
          <a:off x="1331640" y="1307555"/>
          <a:ext cx="7355160" cy="50487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839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70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41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5234">
                <a:tc>
                  <a:txBody>
                    <a:bodyPr/>
                    <a:lstStyle/>
                    <a:p>
                      <a:pPr algn="ctr"/>
                      <a:r>
                        <a:rPr lang="uk-UA" sz="16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Пільгові</a:t>
                      </a:r>
                      <a:r>
                        <a:rPr lang="uk-UA" sz="16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к</a:t>
                      </a:r>
                      <a:r>
                        <a:rPr lang="uk-UA" sz="16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атегорії дітей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Дошкільний </a:t>
                      </a:r>
                    </a:p>
                    <a:p>
                      <a:pPr algn="ctr"/>
                      <a:r>
                        <a:rPr lang="uk-UA" sz="1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підрозділ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6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Школа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95">
                <a:tc>
                  <a:txBody>
                    <a:bodyPr/>
                    <a:lstStyle/>
                    <a:p>
                      <a:pPr algn="l"/>
                      <a:r>
                        <a:rPr lang="uk-UA" sz="16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uk-UA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Здобувачі освіти </a:t>
                      </a:r>
                      <a:r>
                        <a:rPr lang="uk-UA" sz="16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 інвалідністю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3595">
                <a:tc>
                  <a:txBody>
                    <a:bodyPr/>
                    <a:lstStyle/>
                    <a:p>
                      <a:pPr algn="l"/>
                      <a:r>
                        <a:rPr kumimoji="0" lang="uk-UA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Здобувачі освіти</a:t>
                      </a:r>
                      <a:r>
                        <a:rPr lang="uk-UA" sz="16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із </a:t>
                      </a:r>
                      <a:r>
                        <a:rPr lang="uk-UA" sz="16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малозабезпечених</a:t>
                      </a:r>
                      <a:r>
                        <a:rPr lang="uk-UA" sz="16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родин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0555">
                <a:tc>
                  <a:txBody>
                    <a:bodyPr/>
                    <a:lstStyle/>
                    <a:p>
                      <a:pPr algn="l"/>
                      <a:r>
                        <a:rPr lang="uk-UA" sz="16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Здобувачі</a:t>
                      </a:r>
                      <a:r>
                        <a:rPr lang="uk-UA" sz="16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освіти, батьки яких загинули під час виконання бойових дій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359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Здобувачі</a:t>
                      </a:r>
                      <a:r>
                        <a:rPr lang="uk-UA" sz="16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освіти</a:t>
                      </a:r>
                      <a:r>
                        <a:rPr lang="uk-UA" sz="16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з багатодітних родин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055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Здобувачі</a:t>
                      </a:r>
                      <a:r>
                        <a:rPr lang="uk-UA" sz="16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освіти </a:t>
                      </a:r>
                      <a:r>
                        <a:rPr lang="uk-UA" sz="16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– сироти та діти позбавлені батьківського піклування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0555">
                <a:tc>
                  <a:txBody>
                    <a:bodyPr/>
                    <a:lstStyle/>
                    <a:p>
                      <a:pPr algn="l"/>
                      <a:r>
                        <a:rPr lang="uk-UA" sz="16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uk-UA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Здобувачі освіти</a:t>
                      </a:r>
                      <a:r>
                        <a:rPr lang="uk-UA" sz="16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батьки яких</a:t>
                      </a:r>
                      <a:r>
                        <a:rPr lang="uk-UA" sz="16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були або є учасниками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lang="uk-UA" sz="16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бойових дій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20555">
                <a:tc>
                  <a:txBody>
                    <a:bodyPr/>
                    <a:lstStyle/>
                    <a:p>
                      <a:pPr algn="l"/>
                      <a:r>
                        <a:rPr kumimoji="0" lang="uk-UA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Здобувачі освіти</a:t>
                      </a:r>
                      <a:r>
                        <a:rPr lang="uk-UA" sz="16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uk-UA" sz="1600" dirty="0">
                          <a:effectLst/>
                          <a:latin typeface="Times New Roman"/>
                          <a:ea typeface="Calibri"/>
                        </a:rPr>
                        <a:t>із сімей внутрішньо переміщених осіб (ВПО) </a:t>
                      </a:r>
                      <a:endParaRPr lang="uk-UA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20555">
                <a:tc>
                  <a:txBody>
                    <a:bodyPr/>
                    <a:lstStyle/>
                    <a:p>
                      <a:pPr algn="l"/>
                      <a:r>
                        <a:rPr lang="uk-UA" sz="16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Діти, які мають</a:t>
                      </a:r>
                      <a:r>
                        <a:rPr lang="uk-UA" sz="16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статус постраждалих внаслідок воєнних дій та збройних конфліктів</a:t>
                      </a:r>
                      <a:endParaRPr lang="uk-UA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4572000" y="6356350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21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449"/>
          <a:stretch/>
        </p:blipFill>
        <p:spPr bwMode="auto">
          <a:xfrm>
            <a:off x="1767742" y="0"/>
            <a:ext cx="1468792" cy="1275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47128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Картинки по запросу шаблоны для презентаций блокнот в клеточку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50684"/>
            <a:ext cx="9144000" cy="721521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635897" y="147990"/>
            <a:ext cx="46385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uk-UA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ОСВІТНЯ ПРОГРАМА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403648" y="404665"/>
            <a:ext cx="7056784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100" dirty="0">
                <a:latin typeface="Times New Roman" pitchFamily="18" charset="0"/>
                <a:cs typeface="Times New Roman" pitchFamily="18" charset="0"/>
              </a:rPr>
              <a:t>                                             </a:t>
            </a:r>
          </a:p>
          <a:p>
            <a:pPr algn="just"/>
            <a:endParaRPr lang="uk-UA" sz="11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uk-UA" sz="11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uk-UA" sz="11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uk-UA" sz="11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uk-UA" sz="11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sz="1100" dirty="0">
                <a:latin typeface="Times New Roman" pitchFamily="18" charset="0"/>
                <a:cs typeface="Times New Roman" pitchFamily="18" charset="0"/>
              </a:rPr>
              <a:t>	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421157" y="6021288"/>
            <a:ext cx="471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/>
              <a:t> 22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691680" y="1601665"/>
            <a:ext cx="6552728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sz="1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1400" b="1" dirty="0">
                <a:latin typeface="Times New Roman" pitchFamily="18" charset="0"/>
                <a:cs typeface="Times New Roman" pitchFamily="18" charset="0"/>
              </a:rPr>
              <a:t>Розроблена на виконання 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статті 53 Конституції України, </a:t>
            </a:r>
          </a:p>
          <a:p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законів України:</a:t>
            </a:r>
          </a:p>
          <a:p>
            <a:pPr marL="285750" indent="-285750">
              <a:buFontTx/>
              <a:buChar char="-"/>
            </a:pP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«Про освіту»;</a:t>
            </a:r>
          </a:p>
          <a:p>
            <a:pPr marL="285750" indent="-285750">
              <a:buFontTx/>
              <a:buChar char="-"/>
            </a:pP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«Про повну загальну середню освіту»;</a:t>
            </a:r>
          </a:p>
          <a:p>
            <a:pPr marL="285750" indent="-285750">
              <a:buFontTx/>
              <a:buChar char="-"/>
            </a:pP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«Про дошкільну освіту»</a:t>
            </a:r>
          </a:p>
          <a:p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      Відповідно до наказу Міністерства освіти і науки від 12.08.2022 №743-22 «Про оновлення змісту Типових програм для 1-2, 3-4 класів»; </a:t>
            </a:r>
          </a:p>
          <a:p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 -    Статуту ССПШ №31 СМР</a:t>
            </a:r>
          </a:p>
          <a:p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uk-UA" sz="1400" b="1" dirty="0">
                <a:latin typeface="Times New Roman" pitchFamily="18" charset="0"/>
                <a:cs typeface="Times New Roman" pitchFamily="18" charset="0"/>
              </a:rPr>
              <a:t>Навчання у спеціальній школі організовано за:</a:t>
            </a:r>
          </a:p>
          <a:p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 -    Типовою освітньою програмою, розробленою під керівництвом Савченко О.Я.;</a:t>
            </a:r>
          </a:p>
          <a:p>
            <a:pPr marL="285750" lvl="0" indent="-285750">
              <a:buFontTx/>
              <a:buChar char="-"/>
            </a:pPr>
            <a:r>
              <a:rPr lang="uk-UA" sz="1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Корекційно</a:t>
            </a:r>
            <a:r>
              <a:rPr lang="uk-UA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uk-UA" sz="1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розвиткова</a:t>
            </a:r>
            <a:r>
              <a:rPr lang="uk-UA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складова освітньої програми реалізується навчальними предметами: «ЛФК», «Ритміка»,  «Соціально-побутове орієнтування», «Розвиток мовлення», «Корекція розвитку»</a:t>
            </a:r>
          </a:p>
          <a:p>
            <a:r>
              <a:rPr lang="uk-UA" sz="1400" b="1" dirty="0"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uk-UA" sz="1400" b="1" dirty="0" err="1">
                <a:latin typeface="Times New Roman" pitchFamily="18" charset="0"/>
                <a:cs typeface="Times New Roman" pitchFamily="18" charset="0"/>
              </a:rPr>
              <a:t>Освітньо</a:t>
            </a:r>
            <a:r>
              <a:rPr lang="uk-UA" sz="1400" b="1" dirty="0">
                <a:latin typeface="Times New Roman" pitchFamily="18" charset="0"/>
                <a:cs typeface="Times New Roman" pitchFamily="18" charset="0"/>
              </a:rPr>
              <a:t>-виховний процес у дошкільному підрозділі 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організовано за:</a:t>
            </a:r>
          </a:p>
          <a:p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 -    Програмою  навчання і виховання дітей раннього віку з порушеннями зору (3-  </a:t>
            </a:r>
          </a:p>
          <a:p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uk-UA" sz="1400" dirty="0" err="1">
                <a:latin typeface="Times New Roman" pitchFamily="18" charset="0"/>
                <a:cs typeface="Times New Roman" pitchFamily="18" charset="0"/>
              </a:rPr>
              <a:t>го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 року життя);</a:t>
            </a:r>
          </a:p>
          <a:p>
            <a:pPr marL="285750" indent="-285750">
              <a:buFontTx/>
              <a:buChar char="-"/>
            </a:pP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Програмами навчання та виховання дітей з порушеннями зору у спеціальних  закладах дошкільної освіти.</a:t>
            </a:r>
          </a:p>
          <a:p>
            <a:endParaRPr lang="uk-UA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51080"/>
            <a:ext cx="2376264" cy="1581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15141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шаблоны для презентаций блокнот в клеточку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1034"/>
            <a:ext cx="9144000" cy="7215213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560201" y="-2"/>
            <a:ext cx="46176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ctr" fontAlgn="base">
              <a:spcBef>
                <a:spcPct val="0"/>
              </a:spcBef>
              <a:spcAft>
                <a:spcPct val="0"/>
              </a:spcAft>
            </a:pPr>
            <a:endParaRPr lang="uk-UA" b="1" dirty="0">
              <a:solidFill>
                <a:schemeClr val="accent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indent="449263" algn="ctr" fontAlgn="base">
              <a:spcBef>
                <a:spcPct val="0"/>
              </a:spcBef>
              <a:spcAft>
                <a:spcPct val="0"/>
              </a:spcAft>
            </a:pPr>
            <a:r>
              <a:rPr lang="uk-UA" b="1" dirty="0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ОСВІТНІЙ ПРОЦЕС</a:t>
            </a:r>
          </a:p>
          <a:p>
            <a:pPr lvl="0" indent="449263" algn="ctr" fontAlgn="base">
              <a:spcBef>
                <a:spcPct val="0"/>
              </a:spcBef>
              <a:spcAft>
                <a:spcPct val="0"/>
              </a:spcAft>
            </a:pPr>
            <a:endParaRPr lang="uk-UA" sz="1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80" name="Picture 4" descr="Картинки по запросу белые человечки для презентаций 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3276" y="4942346"/>
            <a:ext cx="2000916" cy="1435659"/>
          </a:xfrm>
          <a:prstGeom prst="rect">
            <a:avLst/>
          </a:prstGeom>
          <a:noFill/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490453" y="6189139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23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78585" y="1052736"/>
            <a:ext cx="2217732" cy="5040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ДИСТАНЦІЙНА ФОРМА</a:t>
            </a:r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508104" y="1052736"/>
            <a:ext cx="2217732" cy="5040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ЗМІШАНИЙ ФОРМАТ</a:t>
            </a:r>
          </a:p>
          <a:p>
            <a:pPr algn="ctr"/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403648" y="2335982"/>
            <a:ext cx="1512168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СИНХРОННИЙ РЕЖИМ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054153" y="2331046"/>
            <a:ext cx="1739810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АСИНХРОННИЙ РЕЖИМ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044512" y="2394051"/>
            <a:ext cx="1296878" cy="3778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У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177854" y="2341365"/>
            <a:ext cx="1269769" cy="4217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ЛІКУВАННЯ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трелка вправо 5"/>
          <p:cNvSpPr/>
          <p:nvPr/>
        </p:nvSpPr>
        <p:spPr>
          <a:xfrm rot="6119700">
            <a:off x="2040288" y="1813006"/>
            <a:ext cx="664669" cy="2423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право 23"/>
          <p:cNvSpPr/>
          <p:nvPr/>
        </p:nvSpPr>
        <p:spPr>
          <a:xfrm rot="4042873">
            <a:off x="3537410" y="1813006"/>
            <a:ext cx="664669" cy="2423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право 25"/>
          <p:cNvSpPr/>
          <p:nvPr/>
        </p:nvSpPr>
        <p:spPr>
          <a:xfrm rot="7585295">
            <a:off x="5072225" y="1882309"/>
            <a:ext cx="871758" cy="2423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право 26"/>
          <p:cNvSpPr/>
          <p:nvPr/>
        </p:nvSpPr>
        <p:spPr>
          <a:xfrm rot="3265257">
            <a:off x="6676336" y="1822488"/>
            <a:ext cx="757978" cy="2423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5943911" y="2887409"/>
            <a:ext cx="1698230" cy="3240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КОРЕКЦІЙНІ ЗАНЯТТЯ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Стрелка вправо 29"/>
          <p:cNvSpPr/>
          <p:nvPr/>
        </p:nvSpPr>
        <p:spPr>
          <a:xfrm rot="5400000">
            <a:off x="1842337" y="3106624"/>
            <a:ext cx="664669" cy="2423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 вправо 30"/>
          <p:cNvSpPr/>
          <p:nvPr/>
        </p:nvSpPr>
        <p:spPr>
          <a:xfrm rot="7087975">
            <a:off x="3005293" y="3187030"/>
            <a:ext cx="1052813" cy="2423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трелка вправо 31"/>
          <p:cNvSpPr/>
          <p:nvPr/>
        </p:nvSpPr>
        <p:spPr>
          <a:xfrm rot="5400000">
            <a:off x="3587308" y="3538355"/>
            <a:ext cx="1563974" cy="2423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1543276" y="3734865"/>
            <a:ext cx="1283531" cy="3226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УРОКИ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3054153" y="4607246"/>
            <a:ext cx="1949162" cy="333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КОРЕКЦІЙНІ ЗАНЯТТЯ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2295831" y="4123689"/>
            <a:ext cx="1516644" cy="333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ВИХОВНІ ЗАХОДИ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60202" y="323166"/>
            <a:ext cx="604424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uk-UA" sz="1400" dirty="0"/>
          </a:p>
        </p:txBody>
      </p:sp>
      <p:sp>
        <p:nvSpPr>
          <p:cNvPr id="34" name="Стрелка вправо 33"/>
          <p:cNvSpPr/>
          <p:nvPr/>
        </p:nvSpPr>
        <p:spPr>
          <a:xfrm rot="3194558">
            <a:off x="2258352" y="3237927"/>
            <a:ext cx="1146302" cy="2518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 вправо 27"/>
          <p:cNvSpPr/>
          <p:nvPr/>
        </p:nvSpPr>
        <p:spPr>
          <a:xfrm rot="5400000">
            <a:off x="6092023" y="1967951"/>
            <a:ext cx="869856" cy="1800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57" name="Picture 85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6786" y="323166"/>
            <a:ext cx="776952" cy="144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Стрелка вправо 36"/>
          <p:cNvSpPr/>
          <p:nvPr/>
        </p:nvSpPr>
        <p:spPr>
          <a:xfrm rot="3265257">
            <a:off x="7063386" y="1760034"/>
            <a:ext cx="644516" cy="1924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7642139" y="1772816"/>
            <a:ext cx="962308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ВИХОВНА РОБОТА</a:t>
            </a:r>
            <a:endParaRPr lang="ru-RU" sz="1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1820" y="3665777"/>
            <a:ext cx="3416030" cy="1919382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5145688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шаблоны для презентаций блокнот в клеточку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57214"/>
            <a:ext cx="9144000" cy="721521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071934" y="0"/>
            <a:ext cx="36433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ПРІОРИТЕТНІ НАПРЯМКИ</a:t>
            </a:r>
            <a:endParaRPr lang="en-US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1400" b="1" dirty="0">
                <a:latin typeface="Times New Roman" pitchFamily="18" charset="0"/>
                <a:cs typeface="Times New Roman" pitchFamily="18" charset="0"/>
              </a:rPr>
              <a:t>ШКОЛА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00430" y="1214422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6" name="Схема 15"/>
          <p:cNvGraphicFramePr/>
          <p:nvPr/>
        </p:nvGraphicFramePr>
        <p:xfrm>
          <a:off x="3428992" y="571480"/>
          <a:ext cx="5072098" cy="1357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1511" name="Picture 7" descr="Картинки по запросу белые человечки для презентации"/>
          <p:cNvPicPr>
            <a:picLocks noChangeAspect="1" noChangeArrowheads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3510" y="-202392"/>
            <a:ext cx="2166920" cy="1574334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4572000" y="6488668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24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0232" y="1969482"/>
            <a:ext cx="1626190" cy="21597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2654" y="2085800"/>
            <a:ext cx="2392634" cy="18015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3370" y="4115851"/>
            <a:ext cx="1732758" cy="22158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0070" y="4373356"/>
            <a:ext cx="2267744" cy="17008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2962" y="1368310"/>
            <a:ext cx="1741261" cy="2327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66" name="Picture 2" descr="E:\Звіт директора 24-25 виправлений\photo_2026-05-28_13-50-37.jpg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2962" y="3887313"/>
            <a:ext cx="1759207" cy="23456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910195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шаблоны для презентаций блокнот в клеточку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57214"/>
            <a:ext cx="9144000" cy="721521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179137" y="52671"/>
            <a:ext cx="36433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ПРІОРИТЕТНІ НАПРЯМКИ </a:t>
            </a:r>
          </a:p>
          <a:p>
            <a:pPr algn="ctr"/>
            <a:r>
              <a:rPr lang="uk-UA" sz="1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ДОШКІЛЬНИЙ  ПІДРОЗДІЛ</a:t>
            </a:r>
            <a:endParaRPr lang="ru-RU" sz="1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00430" y="1214422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11" name="Picture 7" descr="Картинки по запросу белые человечки для презентации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6362" y="0"/>
            <a:ext cx="1907275" cy="1385694"/>
          </a:xfrm>
          <a:prstGeom prst="rect">
            <a:avLst/>
          </a:prstGeom>
          <a:noFill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7554" y="575891"/>
            <a:ext cx="5102878" cy="110258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4678353" y="6488668"/>
            <a:ext cx="5279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latin typeface="Times New Roman" pitchFamily="18" charset="0"/>
                <a:cs typeface="Times New Roman" pitchFamily="18" charset="0"/>
              </a:rPr>
              <a:t>25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46374" y="1773035"/>
            <a:ext cx="2590052" cy="1839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0077" y="1602786"/>
            <a:ext cx="1866023" cy="2488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47555" y="1432837"/>
            <a:ext cx="1586390" cy="2271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68335" y="4198475"/>
            <a:ext cx="2098645" cy="2137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F:\ФОТО 2024 - 2025\освітня діяльність\IMG-20250131-WA0002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2200" y="3732417"/>
            <a:ext cx="1916454" cy="255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F:\ФОТО 2024 - 2025\освітня діяльність\IMG-20250213-WA0002.jp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4272" y="3818473"/>
            <a:ext cx="1792956" cy="238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49434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26</a:t>
            </a:fld>
            <a:endParaRPr lang="ru-RU"/>
          </a:p>
        </p:txBody>
      </p:sp>
      <p:pic>
        <p:nvPicPr>
          <p:cNvPr id="3" name="Picture 2" descr="Картинки по запросу шаблоны для презентаций блокнот в клеточку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57214"/>
            <a:ext cx="9144000" cy="721521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131840" y="1"/>
            <a:ext cx="5472607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uk-UA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ІННОВАЦІЙНІ ПЕДАГОГІЧНІ ТЕХНОЛОГІЇ</a:t>
            </a:r>
          </a:p>
          <a:p>
            <a:pPr algn="just"/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З метою реалізації системи принципів корекційно-реабілітаційної роботи, виправлення й відновлення порушених зорових функцій, виконання завдань спеціальної програми  впроваджуються  інноваційні технології та новітні методики, а саме: </a:t>
            </a:r>
          </a:p>
          <a:p>
            <a:pPr algn="ctr"/>
            <a:r>
              <a:rPr lang="uk-UA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7" descr="Картинки по запросу белые человечки для презентации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5283" y="260648"/>
            <a:ext cx="1846557" cy="112474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475656" y="1015663"/>
            <a:ext cx="671773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sz="1400" dirty="0">
              <a:latin typeface="Times New Roman" pitchFamily="18" charset="0"/>
              <a:cs typeface="Times New Roman" pitchFamily="18" charset="0"/>
            </a:endParaRPr>
          </a:p>
          <a:p>
            <a:endParaRPr lang="uk-UA" sz="1400" dirty="0">
              <a:latin typeface="Times New Roman" pitchFamily="18" charset="0"/>
              <a:cs typeface="Times New Roman" pitchFamily="18" charset="0"/>
            </a:endParaRPr>
          </a:p>
          <a:p>
            <a:endParaRPr lang="uk-UA" sz="1400" dirty="0">
              <a:latin typeface="Times New Roman" pitchFamily="18" charset="0"/>
              <a:cs typeface="Times New Roman" pitchFamily="18" charset="0"/>
            </a:endParaRPr>
          </a:p>
          <a:p>
            <a:endParaRPr lang="uk-UA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Ігрові технології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Інтерактивні технології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Технологія групової діяльності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Технологія «Створення ситуації успіху»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Технологія розвитку критичного мислення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Технології проектного навчання («Метод проектів»)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Технологія особистісно-орієнтованого уроку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Технологія особистісно-орієнтованого виховання</a:t>
            </a:r>
          </a:p>
          <a:p>
            <a:pPr algn="just"/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Ігровий </a:t>
            </a:r>
            <a:r>
              <a:rPr lang="uk-UA" sz="1400" dirty="0" err="1">
                <a:latin typeface="Times New Roman" pitchFamily="18" charset="0"/>
                <a:cs typeface="Times New Roman" pitchFamily="18" charset="0"/>
              </a:rPr>
              <a:t>стрейчинг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» (програма фізичного розвитку і оздоровлення дітей)</a:t>
            </a:r>
          </a:p>
          <a:p>
            <a:pPr algn="just"/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«Соціально-ігровий стиль роботи» Н.</a:t>
            </a:r>
            <a:r>
              <a:rPr lang="uk-UA" sz="1400" dirty="0" err="1">
                <a:latin typeface="Times New Roman" pitchFamily="18" charset="0"/>
                <a:cs typeface="Times New Roman" pitchFamily="18" charset="0"/>
              </a:rPr>
              <a:t>Букатова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 «Ігри для тренування зорових функцій» В.Ковальова</a:t>
            </a:r>
          </a:p>
          <a:p>
            <a:pPr algn="just"/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 «Розвиваюче навчання» В. </a:t>
            </a:r>
            <a:r>
              <a:rPr lang="uk-UA" sz="1400" dirty="0" err="1">
                <a:latin typeface="Times New Roman" pitchFamily="18" charset="0"/>
                <a:cs typeface="Times New Roman" pitchFamily="18" charset="0"/>
              </a:rPr>
              <a:t>Едігея</a:t>
            </a:r>
            <a:endParaRPr lang="uk-UA" sz="1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 «Театр фізичного виховання» М.</a:t>
            </a:r>
            <a:r>
              <a:rPr lang="uk-UA" sz="1400" dirty="0" err="1">
                <a:latin typeface="Times New Roman" pitchFamily="18" charset="0"/>
                <a:cs typeface="Times New Roman" pitchFamily="18" charset="0"/>
              </a:rPr>
              <a:t>Єфіменко</a:t>
            </a:r>
            <a:endParaRPr lang="uk-UA" sz="1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 «Елементи технології саморозвитку»  М.</a:t>
            </a:r>
            <a:r>
              <a:rPr lang="uk-UA" sz="1400" dirty="0" err="1">
                <a:latin typeface="Times New Roman" pitchFamily="18" charset="0"/>
                <a:cs typeface="Times New Roman" pitchFamily="18" charset="0"/>
              </a:rPr>
              <a:t>Монтессорі</a:t>
            </a:r>
            <a:endParaRPr lang="uk-UA" sz="1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«Прискорене навчання читанню» М.Зайцев</a:t>
            </a:r>
          </a:p>
          <a:p>
            <a:pPr algn="just"/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«Оцінка стану адаптації дітей раннього віку» А.</a:t>
            </a:r>
            <a:r>
              <a:rPr lang="uk-UA" sz="1400" dirty="0" err="1">
                <a:latin typeface="Times New Roman" pitchFamily="18" charset="0"/>
                <a:cs typeface="Times New Roman" pitchFamily="18" charset="0"/>
              </a:rPr>
              <a:t>Бернадська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, О.Громова, Н.Кирюхіна </a:t>
            </a:r>
          </a:p>
          <a:p>
            <a:pPr algn="just"/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метод   ТРВЗ , розвиваючі та рекреаційні ігри, </a:t>
            </a:r>
            <a:r>
              <a:rPr lang="uk-UA" sz="1400" dirty="0" err="1">
                <a:latin typeface="Times New Roman" pitchFamily="18" charset="0"/>
                <a:cs typeface="Times New Roman" pitchFamily="18" charset="0"/>
              </a:rPr>
              <a:t>музико-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, арт-терапія, </a:t>
            </a:r>
            <a:r>
              <a:rPr lang="uk-UA" sz="1400" dirty="0" err="1">
                <a:latin typeface="Times New Roman" pitchFamily="18" charset="0"/>
                <a:cs typeface="Times New Roman" pitchFamily="18" charset="0"/>
              </a:rPr>
              <a:t>сендплей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 тощо.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uk-UA" sz="1600" dirty="0">
              <a:latin typeface="Times New Roman" pitchFamily="18" charset="0"/>
              <a:cs typeface="Times New Roman" pitchFamily="18" charset="0"/>
            </a:endParaRPr>
          </a:p>
          <a:p>
            <a:endParaRPr lang="uk-UA" sz="1600" dirty="0">
              <a:latin typeface="Times New Roman" pitchFamily="18" charset="0"/>
              <a:cs typeface="Times New Roman" pitchFamily="18" charset="0"/>
            </a:endParaRPr>
          </a:p>
          <a:p>
            <a:endParaRPr lang="uk-UA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716016" y="6004403"/>
            <a:ext cx="4320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26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3385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шаблоны для презентаций блокнот в клеточку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28631"/>
            <a:ext cx="9144000" cy="7215214"/>
          </a:xfrm>
          <a:prstGeom prst="rect">
            <a:avLst/>
          </a:prstGeom>
          <a:noFill/>
        </p:spPr>
      </p:pic>
      <p:sp>
        <p:nvSpPr>
          <p:cNvPr id="15" name="Выноска-облако 14"/>
          <p:cNvSpPr/>
          <p:nvPr/>
        </p:nvSpPr>
        <p:spPr>
          <a:xfrm>
            <a:off x="2643174" y="0"/>
            <a:ext cx="4392488" cy="785794"/>
          </a:xfrm>
          <a:prstGeom prst="cloudCallout">
            <a:avLst>
              <a:gd name="adj1" fmla="val -79868"/>
              <a:gd name="adj2" fmla="val -21348"/>
            </a:avLst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43108" y="142852"/>
            <a:ext cx="532859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ДИСТАНЦІЙНЕ НАВЧАННЯ </a:t>
            </a:r>
          </a:p>
          <a:p>
            <a:pPr algn="ctr"/>
            <a:r>
              <a:rPr lang="uk-UA" sz="1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Школа</a:t>
            </a:r>
            <a:endParaRPr lang="ru-RU" sz="1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28728" y="785794"/>
            <a:ext cx="71438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1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Відповідно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1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частини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третьої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статті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57 Закону </a:t>
            </a:r>
            <a:r>
              <a:rPr lang="ru-RU" sz="1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«Про </a:t>
            </a:r>
            <a:r>
              <a:rPr lang="ru-RU" sz="1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освіту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»,  закону «Про </a:t>
            </a:r>
            <a:r>
              <a:rPr lang="ru-RU" sz="1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загальну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середню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освіту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», закону « Про </a:t>
            </a:r>
            <a:r>
              <a:rPr lang="ru-RU" sz="1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дошкільну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освіту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», Указу Президента </a:t>
            </a:r>
            <a:r>
              <a:rPr lang="ru-RU" sz="1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24 лютого 2022 року № 64/2022 «Про </a:t>
            </a:r>
            <a:r>
              <a:rPr lang="ru-RU" sz="1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введення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воєнного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стану в </a:t>
            </a:r>
            <a:r>
              <a:rPr lang="ru-RU" sz="1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Україні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»,  </a:t>
            </a:r>
            <a:r>
              <a:rPr lang="ru-RU" sz="1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затвердженого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Законом </a:t>
            </a:r>
            <a:r>
              <a:rPr lang="ru-RU" sz="1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24 лютого 2022 року № 2102-</a:t>
            </a:r>
            <a:r>
              <a:rPr lang="en-US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IX, </a:t>
            </a:r>
            <a:r>
              <a:rPr lang="uk-UA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Положення  «Про дистанційну форму здобуття   повної загальної середньої освіти», затвердженого наказом МОН України від 08.09.2020 № 1115, та Змін до Положення , </a:t>
            </a:r>
            <a:r>
              <a:rPr lang="uk-UA" sz="1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затверденого</a:t>
            </a:r>
            <a:r>
              <a:rPr lang="uk-UA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наказом МОН України від 24.02.2023 № 201 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з метою </a:t>
            </a:r>
            <a:r>
              <a:rPr lang="ru-RU" sz="1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забезпечення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державних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гарантій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здобувачам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загальної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середньої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освіти, </a:t>
            </a:r>
            <a:r>
              <a:rPr lang="ru-RU" sz="1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працівникам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комунальних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закладів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загальної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середньої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освіти та </a:t>
            </a:r>
            <a:r>
              <a:rPr lang="ru-RU" sz="1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установ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освіти в </a:t>
            </a:r>
            <a:r>
              <a:rPr lang="ru-RU" sz="1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умовах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воєнного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стану в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Україні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 своїй роботі використовували освітні платформи: </a:t>
            </a:r>
            <a:r>
              <a:rPr lang="en-US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ZOOM</a:t>
            </a:r>
            <a:r>
              <a:rPr lang="uk-UA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Meet – </a:t>
            </a:r>
            <a:r>
              <a:rPr lang="uk-UA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для проведення </a:t>
            </a:r>
            <a:r>
              <a:rPr lang="uk-UA" sz="1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онлайн-уроків</a:t>
            </a:r>
            <a:r>
              <a:rPr lang="uk-UA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та конференцій, С</a:t>
            </a:r>
            <a:r>
              <a:rPr lang="en-US" sz="1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lassroom</a:t>
            </a:r>
            <a:r>
              <a:rPr lang="en-US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uk-UA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для надання цікавих завдань, тестів, різної інформації,канал </a:t>
            </a:r>
            <a:r>
              <a:rPr lang="en-US" sz="1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youtube</a:t>
            </a:r>
            <a:r>
              <a:rPr lang="uk-UA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сайти “</a:t>
            </a:r>
            <a:r>
              <a:rPr lang="uk-UA" sz="1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Всеосвіта</a:t>
            </a:r>
            <a:r>
              <a:rPr lang="uk-UA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”, “На урок” та інші.</a:t>
            </a:r>
          </a:p>
          <a:p>
            <a:r>
              <a:rPr lang="uk-UA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В 202</a:t>
            </a:r>
            <a:r>
              <a:rPr lang="en-US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uk-UA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/202</a:t>
            </a:r>
            <a:r>
              <a:rPr lang="en-US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uk-UA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н.р</a:t>
            </a:r>
            <a:r>
              <a:rPr lang="uk-UA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у зв'язку з продовженням воєнного стану роботу за дистанційною формою  продовжено на тих же платформах.       </a:t>
            </a:r>
          </a:p>
          <a:p>
            <a:endParaRPr lang="ru-RU" sz="1400" dirty="0">
              <a:solidFill>
                <a:prstClr val="black"/>
              </a:solidFill>
            </a:endParaRPr>
          </a:p>
          <a:p>
            <a:r>
              <a:rPr lang="uk-UA" sz="1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78138" y="34647406"/>
            <a:ext cx="3314543" cy="2772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4553402" y="6121345"/>
            <a:ext cx="5080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uk-UA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4" descr="D:\Downloads\IMG-fa26c50fa5163d05b274d150b170f8d2-V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0384" y="3959818"/>
            <a:ext cx="3580203" cy="21008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8931" y="3902089"/>
            <a:ext cx="3601435" cy="22163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622315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шаблоны для презентаций блокнот в клеточку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215214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462309" y="684184"/>
            <a:ext cx="659281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uk-UA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Уроки проводились очно та дистанційно (у синхронному та асинхронному режимах), враховуючи місце перебування здобувачів освіти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577644" y="6410501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28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6129863"/>
              </p:ext>
            </p:extLst>
          </p:nvPr>
        </p:nvGraphicFramePr>
        <p:xfrm>
          <a:off x="1572762" y="1700808"/>
          <a:ext cx="6840760" cy="1546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50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50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50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30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261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9011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061423">
                <a:tc>
                  <a:txBody>
                    <a:bodyPr/>
                    <a:lstStyle/>
                    <a:p>
                      <a:pPr algn="ctr"/>
                      <a:r>
                        <a:rPr lang="uk-UA" sz="1000" dirty="0">
                          <a:latin typeface="Times New Roman" pitchFamily="18" charset="0"/>
                          <a:cs typeface="Times New Roman" pitchFamily="18" charset="0"/>
                        </a:rPr>
                        <a:t>Клас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000" dirty="0">
                          <a:latin typeface="Times New Roman" pitchFamily="18" charset="0"/>
                          <a:cs typeface="Times New Roman" pitchFamily="18" charset="0"/>
                        </a:rPr>
                        <a:t>Учнів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000" dirty="0">
                          <a:latin typeface="Times New Roman" pitchFamily="18" charset="0"/>
                          <a:cs typeface="Times New Roman" pitchFamily="18" charset="0"/>
                        </a:rPr>
                        <a:t>В   СМТГ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000" dirty="0">
                          <a:latin typeface="Times New Roman" pitchFamily="18" charset="0"/>
                          <a:cs typeface="Times New Roman" pitchFamily="18" charset="0"/>
                        </a:rPr>
                        <a:t>За кордоном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000" dirty="0">
                          <a:latin typeface="Times New Roman" pitchFamily="18" charset="0"/>
                          <a:cs typeface="Times New Roman" pitchFamily="18" charset="0"/>
                        </a:rPr>
                        <a:t>Здобувають освіту в ССПШ №31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uk-UA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Здобувають освіту в Україні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uk-UA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Здобувають освіту за кордоном 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000" dirty="0">
                          <a:latin typeface="Times New Roman" pitchFamily="18" charset="0"/>
                          <a:cs typeface="Times New Roman" pitchFamily="18" charset="0"/>
                        </a:rPr>
                        <a:t>Відсутня інформація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5337"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88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81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88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7282" y="3429000"/>
            <a:ext cx="2990362" cy="2990362"/>
          </a:xfrm>
          <a:prstGeom prst="rect">
            <a:avLst/>
          </a:prstGeom>
        </p:spPr>
      </p:pic>
      <p:pic>
        <p:nvPicPr>
          <p:cNvPr id="15362" name="Picture 2" descr="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37270" y="3488543"/>
            <a:ext cx="2930819" cy="2930819"/>
          </a:xfrm>
          <a:prstGeom prst="rect">
            <a:avLst/>
          </a:prstGeom>
          <a:noFill/>
          <a:ln w="57150">
            <a:solidFill>
              <a:schemeClr val="tx2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43107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шаблоны для презентаций блокнот в клеточку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28631"/>
            <a:ext cx="9144000" cy="7215214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78138" y="34647406"/>
            <a:ext cx="3314543" cy="2772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4572000" y="6057809"/>
            <a:ext cx="5518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29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9" name="Picture 3" descr="D:\Downloads\IMG-c717b2e5a5881cc6e0bc018333749e82-V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4323" y="294616"/>
            <a:ext cx="3510390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D:\Downloads\IMG-a283dabfc1d90f302ad0cba539df519c-V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44478" y="3288104"/>
            <a:ext cx="3519403" cy="2310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22" name="Picture 6" descr="D:\Downloads\IMG-2ba790f9b220ca57bf43c74733499f4f-V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0562" y="358464"/>
            <a:ext cx="3430580" cy="274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67003" y="3520782"/>
            <a:ext cx="3450419" cy="18449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354727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Картинки по запросу шаблоны для презентаций блокнот в клеточку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57214"/>
            <a:ext cx="9144000" cy="7215214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800785" y="260648"/>
            <a:ext cx="5072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КАДРОВИЙ СКЛАД ПЕДАГОГІЧНИХ ПРАЦІВНИКІВ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0002693"/>
              </p:ext>
            </p:extLst>
          </p:nvPr>
        </p:nvGraphicFramePr>
        <p:xfrm>
          <a:off x="1385566" y="1988840"/>
          <a:ext cx="7218881" cy="385659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9797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33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63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205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907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040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9167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2007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0260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7329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6897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149173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824435">
                <a:tc gridSpan="1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ШКОЛА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526" marR="4452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6345"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Спеціа-ліст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26" marR="44526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uk-UA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ІІ </a:t>
                      </a:r>
                      <a:r>
                        <a:rPr lang="uk-UA" sz="1600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катего-рія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26" marR="4452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І </a:t>
                      </a:r>
                      <a:r>
                        <a:rPr kumimoji="0" lang="uk-UA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катего-рія</a:t>
                      </a:r>
                      <a:endParaRPr kumimoji="0" lang="ru-RU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26" marR="4452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uk-UA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Вища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26" marR="4452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Старший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учитель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26" marR="4452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uk-UA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Методист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26" marR="4452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Всього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26" marR="44526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3823"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26" marR="44526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uk-UA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26" marR="4452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uk-UA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26" marR="4452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uk-UA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26" marR="4452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uk-UA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26" marR="4452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uk-UA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26" marR="4452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2021/30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26" marR="44526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3823"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26" marR="44526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uk-UA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26" marR="4452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uk-UA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26" marR="4452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uk-UA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26" marR="4452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uk-UA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26" marR="4452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uk-UA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26" marR="4452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2026/28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26" marR="44526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3823">
                <a:tc gridSpan="12">
                  <a:txBody>
                    <a:bodyPr/>
                    <a:lstStyle/>
                    <a:p>
                      <a:pPr algn="ctr"/>
                      <a:r>
                        <a:rPr lang="uk-UA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ДОШКІЛЬНИЙ ПІДРОЗДІЛ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26" marR="44526" marT="0" marB="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26" marR="4452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26" marR="4452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26" marR="4452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26" marR="4452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26" marR="4452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26" marR="44526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382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Спеціаліст</a:t>
                      </a:r>
                      <a:endParaRPr kumimoji="0" lang="ru-RU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26" marR="44526" marT="0" marB="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26" marR="44526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uk-UA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ІІ категорія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26" marR="44526" marT="0" marB="0"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26" marR="44526" marT="0" marB="0" anchor="ctr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І категорія</a:t>
                      </a:r>
                      <a:endParaRPr kumimoji="0" lang="ru-RU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26" marR="44526" marT="0" marB="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26" marR="44526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uk-UA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Вища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26" marR="44526" marT="0" marB="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26" marR="44526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uk-UA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Звання</a:t>
                      </a:r>
                    </a:p>
                    <a:p>
                      <a:pPr algn="ctr"/>
                      <a:r>
                        <a:rPr lang="uk-UA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вихователь-методист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26" marR="44526" marT="0" marB="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26" marR="44526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uk-UA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Всього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526" marR="44526" marT="0" marB="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26" marR="44526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3823">
                <a:tc gridSpan="2">
                  <a:txBody>
                    <a:bodyPr/>
                    <a:lstStyle/>
                    <a:p>
                      <a:pPr algn="ctr"/>
                      <a:r>
                        <a:rPr lang="uk-UA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26" marR="44526" marT="0" marB="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26" marR="44526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uk-UA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26" marR="44526" marT="0" marB="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26" marR="44526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uk-UA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26" marR="44526" marT="0" marB="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26" marR="44526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uk-UA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26" marR="44526" marT="0" marB="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26" marR="44526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uk-UA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26" marR="44526" marT="0" marB="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26" marR="44526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uk-UA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2021/19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526" marR="44526" marT="0" marB="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26" marR="44526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3823">
                <a:tc gridSpan="2">
                  <a:txBody>
                    <a:bodyPr/>
                    <a:lstStyle/>
                    <a:p>
                      <a:pPr algn="ctr"/>
                      <a:r>
                        <a:rPr lang="uk-UA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26" marR="44526" marT="0" marB="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26" marR="44526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uk-UA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526" marR="44526" marT="0" marB="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26" marR="44526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uk-UA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526" marR="44526" marT="0" marB="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26" marR="44526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uk-UA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526" marR="44526" marT="0" marB="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26" marR="44526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uk-UA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526" marR="44526" marT="0" marB="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26" marR="44526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uk-UA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2026/19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526" marR="44526" marT="0" marB="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26" marR="44526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4499992" y="6021288"/>
            <a:ext cx="3577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1640" y="123373"/>
            <a:ext cx="2829185" cy="317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8154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шаблоны для презентаций блокнот в клеточку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215214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1833631" y="299114"/>
            <a:ext cx="58501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 навчальних досягнень учнів 3-4 класів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202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5/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навчальному році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62309" y="1299737"/>
            <a:ext cx="6592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endParaRPr lang="uk-UA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02658" y="6470150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30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9899642"/>
              </p:ext>
            </p:extLst>
          </p:nvPr>
        </p:nvGraphicFramePr>
        <p:xfrm>
          <a:off x="1462309" y="1412917"/>
          <a:ext cx="6979360" cy="49148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7403">
                  <a:extLst>
                    <a:ext uri="{9D8B030D-6E8A-4147-A177-3AD203B41FA5}">
                      <a16:colId xmlns:a16="http://schemas.microsoft.com/office/drawing/2014/main" val="1423368918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147345021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2199351863"/>
                    </a:ext>
                  </a:extLst>
                </a:gridCol>
                <a:gridCol w="413285">
                  <a:extLst>
                    <a:ext uri="{9D8B030D-6E8A-4147-A177-3AD203B41FA5}">
                      <a16:colId xmlns:a16="http://schemas.microsoft.com/office/drawing/2014/main" val="3865752802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104962837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976507368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1891281606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786867584"/>
                    </a:ext>
                  </a:extLst>
                </a:gridCol>
              </a:tblGrid>
              <a:tr h="411541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</a:t>
                      </a:r>
                      <a:endParaRPr lang="uk-UA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Всього</a:t>
                      </a:r>
                      <a:endParaRPr lang="uk-UA" sz="11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учнів</a:t>
                      </a:r>
                      <a:endParaRPr lang="uk-UA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Високий 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рівень</a:t>
                      </a:r>
                      <a:endParaRPr lang="uk-UA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Достатній</a:t>
                      </a:r>
                      <a:r>
                        <a:rPr lang="uk-UA" sz="1100" b="1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рівень</a:t>
                      </a:r>
                      <a:endParaRPr lang="uk-UA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Якість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знань</a:t>
                      </a:r>
                      <a:endParaRPr lang="uk-UA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Середній рівень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Початковий рівень</a:t>
                      </a:r>
                      <a:endParaRPr lang="uk-UA" sz="11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Похвальний лист</a:t>
                      </a:r>
                      <a:endParaRPr lang="uk-UA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63822639"/>
                  </a:ext>
                </a:extLst>
              </a:tr>
              <a:tr h="359529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к-ть</a:t>
                      </a:r>
                      <a:endParaRPr lang="uk-UA" sz="11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uk-UA" sz="11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К-ть</a:t>
                      </a:r>
                      <a:endParaRPr lang="uk-UA" sz="11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к-ть</a:t>
                      </a:r>
                      <a:endParaRPr lang="uk-UA" sz="11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uk-UA" sz="11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К-ть</a:t>
                      </a:r>
                      <a:endParaRPr lang="uk-UA" sz="11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5019663"/>
                  </a:ext>
                </a:extLst>
              </a:tr>
              <a:tr h="3948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3-А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uk-UA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endParaRPr lang="uk-UA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</a:t>
                      </a:r>
                      <a:endParaRPr lang="uk-UA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</a:t>
                      </a:r>
                      <a:endParaRPr lang="uk-UA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80</a:t>
                      </a:r>
                      <a:endParaRPr lang="uk-UA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uk-UA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3577838"/>
                  </a:ext>
                </a:extLst>
              </a:tr>
              <a:tr h="3948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3-Б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</a:t>
                      </a:r>
                      <a:endParaRPr lang="uk-UA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</a:t>
                      </a:r>
                      <a:endParaRPr lang="uk-UA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uk-UA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58</a:t>
                      </a:r>
                      <a:endParaRPr lang="uk-UA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</a:t>
                      </a:r>
                      <a:endParaRPr lang="uk-UA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83</a:t>
                      </a:r>
                      <a:endParaRPr lang="uk-UA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uk-UA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</a:t>
                      </a:r>
                      <a:endParaRPr lang="uk-UA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uk-UA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23484608"/>
                  </a:ext>
                </a:extLst>
              </a:tr>
              <a:tr h="10288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4-</a:t>
                      </a: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uk-UA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endParaRPr lang="uk-UA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</a:t>
                      </a:r>
                      <a:endParaRPr lang="uk-UA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82</a:t>
                      </a:r>
                      <a:endParaRPr lang="uk-UA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uk-UA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Андрієнко</a:t>
                      </a:r>
                      <a:r>
                        <a:rPr lang="uk-UA" sz="1200" b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2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Єсенія</a:t>
                      </a:r>
                      <a:endParaRPr lang="uk-UA" sz="1200" b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Гачков</a:t>
                      </a:r>
                      <a:r>
                        <a:rPr lang="uk-UA" sz="1200" b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Матвій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Харченко Злата</a:t>
                      </a:r>
                      <a:endParaRPr lang="uk-UA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80224731"/>
                  </a:ext>
                </a:extLst>
              </a:tr>
              <a:tr h="6979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4-Б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endParaRPr lang="uk-UA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43</a:t>
                      </a:r>
                      <a:endParaRPr lang="uk-UA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28,5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  <a:endParaRPr lang="uk-UA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71,5</a:t>
                      </a:r>
                      <a:endParaRPr lang="uk-UA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28,5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uk-UA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Звада Софія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Корчевський</a:t>
                      </a:r>
                      <a:r>
                        <a:rPr lang="uk-UA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Лев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Цибульняк</a:t>
                      </a:r>
                      <a:r>
                        <a:rPr lang="uk-UA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Олег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92878676"/>
                  </a:ext>
                </a:extLst>
              </a:tr>
              <a:tr h="9623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4-В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</a:t>
                      </a:r>
                      <a:endParaRPr lang="uk-UA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endParaRPr lang="uk-UA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30</a:t>
                      </a:r>
                      <a:endParaRPr lang="uk-UA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</a:t>
                      </a:r>
                      <a:endParaRPr lang="uk-UA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70</a:t>
                      </a:r>
                      <a:endParaRPr lang="uk-UA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uk-UA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Добридень Анастасія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Ляшенко Микола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Сумцова</a:t>
                      </a:r>
                      <a:r>
                        <a:rPr lang="uk-UA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Арина</a:t>
                      </a:r>
                      <a:endParaRPr lang="uk-UA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23612687"/>
                  </a:ext>
                </a:extLst>
              </a:tr>
              <a:tr h="4801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Всього</a:t>
                      </a:r>
                      <a:endParaRPr lang="uk-UA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50</a:t>
                      </a:r>
                      <a:endParaRPr lang="uk-UA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13</a:t>
                      </a:r>
                      <a:endParaRPr lang="uk-UA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26</a:t>
                      </a:r>
                      <a:endParaRPr lang="uk-UA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uk-UA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52</a:t>
                      </a:r>
                      <a:endParaRPr lang="uk-UA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uk-UA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</a:t>
                      </a:r>
                      <a:endParaRPr lang="uk-UA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uk-UA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</a:t>
                      </a:r>
                      <a:endParaRPr lang="uk-UA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uk-UA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130341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00843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шаблоны для презентаций блокнот в клеточку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4786"/>
            <a:ext cx="9144000" cy="7215213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388087" y="0"/>
            <a:ext cx="707234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fontAlgn="base">
              <a:spcBef>
                <a:spcPct val="0"/>
              </a:spcBef>
              <a:spcAft>
                <a:spcPct val="0"/>
              </a:spcAft>
            </a:pPr>
            <a:r>
              <a:rPr lang="uk-UA" b="1" dirty="0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СТВОРЕННЯ СУЧАСНОГО ОСВІТНЬОГО СЕРЕДОВИЩА</a:t>
            </a:r>
          </a:p>
          <a:p>
            <a:pPr lvl="0" indent="449263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1600" b="1" dirty="0">
                <a:latin typeface="Times New Roman" pitchFamily="18" charset="0"/>
                <a:cs typeface="Times New Roman" pitchFamily="18" charset="0"/>
              </a:rPr>
              <a:t>Школа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5" descr="C:\Users\New User\Desktop\співбесіда\СПІВБЕСІДА 2017 рік\ДНЗ 2017\ФОТО співбесіда шкільний підрозділ\Корекційно-розвиткова робота\DSCN417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7959" y="739509"/>
            <a:ext cx="1714512" cy="20206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9" descr="C:\Users\New User\Desktop\співбесіда\Звіт директолра\101MSDCF\DSC00487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2200" y="3109478"/>
            <a:ext cx="2236420" cy="14406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580" name="Picture 4" descr="Картинки по запросу белые человечки для презентаций 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5852" y="500042"/>
            <a:ext cx="2223575" cy="1595416"/>
          </a:xfrm>
          <a:prstGeom prst="rect">
            <a:avLst/>
          </a:prstGeom>
          <a:noFill/>
        </p:spPr>
      </p:pic>
      <p:pic>
        <p:nvPicPr>
          <p:cNvPr id="16" name="Picture 2" descr="C:\Users\New User\Desktop\співбесіда\фото\створення осередків\DSC00459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0095" y="4064014"/>
            <a:ext cx="2151360" cy="16496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 descr="DSC00446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1163" y="4757812"/>
            <a:ext cx="2236420" cy="16773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2222" y="1934809"/>
            <a:ext cx="2243368" cy="18949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4556219" y="6080007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31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1203" y="739509"/>
            <a:ext cx="2589229" cy="19495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291" name="Picture 3" descr="E:\Звіт директора 24-25 виправлений\1-А фото\1779694001181.jp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32104" y="3101732"/>
            <a:ext cx="1984309" cy="2896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шаблоны для презентаций блокнот в клеточку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54843"/>
            <a:ext cx="9144000" cy="721521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786050" y="285728"/>
            <a:ext cx="5072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600" dirty="0">
              <a:solidFill>
                <a:prstClr val="black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uk-UA" sz="1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67744" y="209776"/>
            <a:ext cx="630072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fontAlgn="base">
              <a:spcBef>
                <a:spcPct val="0"/>
              </a:spcBef>
              <a:spcAft>
                <a:spcPct val="0"/>
              </a:spcAft>
            </a:pPr>
            <a:r>
              <a:rPr lang="uk-UA" sz="1600" b="1" dirty="0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СТВОРЕННЯ СУЧАСНОГО ОСВІТНЬОГО СЕРЕДОВИЩА</a:t>
            </a:r>
          </a:p>
          <a:p>
            <a:pPr indent="449263" algn="ctr" fontAlgn="base">
              <a:spcBef>
                <a:spcPct val="0"/>
              </a:spcBef>
              <a:spcAft>
                <a:spcPct val="0"/>
              </a:spcAft>
            </a:pPr>
            <a:endParaRPr lang="uk-UA" sz="1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Дошкільний підрозділ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8" name="Picture 2" descr="Картинки по запросу анимации для презентации человечки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7290" y="1"/>
            <a:ext cx="1428760" cy="1171584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5865" y="1214990"/>
            <a:ext cx="1868863" cy="20272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5866" y="3510976"/>
            <a:ext cx="1868863" cy="25767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6586" y="1149801"/>
            <a:ext cx="1577906" cy="25692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29029" y="1149801"/>
            <a:ext cx="1584176" cy="2547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83014" y="4067534"/>
            <a:ext cx="3043658" cy="16738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7742" y="1130957"/>
            <a:ext cx="1535628" cy="19371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4074" y="3297164"/>
            <a:ext cx="1534393" cy="21380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4625739" y="5949280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32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6597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шаблоны для презентаций блокнот в клеточку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" y="-165555"/>
            <a:ext cx="9144000" cy="72152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166207" y="-144463"/>
            <a:ext cx="27363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285984" y="285729"/>
            <a:ext cx="43022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uk-UA" sz="1600" b="1" dirty="0">
                <a:latin typeface="Times New Roman" pitchFamily="18" charset="0"/>
                <a:cs typeface="Times New Roman" pitchFamily="18" charset="0"/>
              </a:rPr>
              <a:t>              ХАРЧУВАННЯ</a:t>
            </a:r>
          </a:p>
        </p:txBody>
      </p:sp>
      <p:sp>
        <p:nvSpPr>
          <p:cNvPr id="7" name="AutoShape 2" descr="https://mail.ukr.net/attach/resize/15893800160797681995/1?size=preview_deskto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788024" y="6129155"/>
            <a:ext cx="4542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33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E:\Звіти\фото які можуть знадобитися\ДЛЯ Мельнка\їдальня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664" y="4278641"/>
            <a:ext cx="2493113" cy="216024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E:\Звіти\фото які можуть знадобитися\ДЛЯ Мельнка\DSCN4197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99344" y="4141196"/>
            <a:ext cx="2520280" cy="224160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547664" y="455006"/>
            <a:ext cx="6984776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endParaRPr lang="uk-UA" sz="1400" b="1" cap="all" dirty="0">
              <a:solidFill>
                <a:srgbClr val="1D1D1B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fontAlgn="base"/>
            <a:r>
              <a:rPr lang="uk-UA" sz="1400" dirty="0">
                <a:solidFill>
                  <a:srgbClr val="1D1D1B"/>
                </a:solidFill>
                <a:latin typeface="Times New Roman" pitchFamily="18" charset="0"/>
                <a:cs typeface="Times New Roman" pitchFamily="18" charset="0"/>
              </a:rPr>
              <a:t>Розпорядження  Кабінету Міністрів України  від 27 жовтня 2023 р. № 990-р</a:t>
            </a:r>
          </a:p>
          <a:p>
            <a:pPr algn="just" fontAlgn="base"/>
            <a:r>
              <a:rPr lang="uk-UA" sz="1400" b="1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«Про схвалення Стратегії реформування системи шкільного харчування на період до 2027 року та затвердження операційного плану заходів з її реалізації у 202</a:t>
            </a:r>
            <a:r>
              <a:rPr lang="en-US" sz="1400" b="1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uk-UA" sz="1400" b="1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/202</a:t>
            </a:r>
            <a:r>
              <a:rPr lang="en-US" sz="1400" b="1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uk-UA" sz="1400" b="1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роках</a:t>
            </a:r>
            <a:endParaRPr lang="uk-UA" sz="1400" b="1" i="0" dirty="0">
              <a:solidFill>
                <a:srgbClr val="333333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Наказ 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Міністерства  освіти і науки УКРАЇНИ  Міністерства охорони здоров’я України 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17.04.2006 N 298/227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400" b="1" dirty="0">
                <a:solidFill>
                  <a:srgbClr val="212529"/>
                </a:solidFill>
                <a:latin typeface="Times New Roman" pitchFamily="18" charset="0"/>
                <a:cs typeface="Times New Roman" pitchFamily="18" charset="0"/>
              </a:rPr>
              <a:t>Про </a:t>
            </a:r>
            <a:r>
              <a:rPr lang="ru-RU" sz="1400" b="1" dirty="0" err="1">
                <a:solidFill>
                  <a:srgbClr val="212529"/>
                </a:solidFill>
                <a:latin typeface="Times New Roman" pitchFamily="18" charset="0"/>
                <a:cs typeface="Times New Roman" pitchFamily="18" charset="0"/>
              </a:rPr>
              <a:t>затвердження</a:t>
            </a:r>
            <a:r>
              <a:rPr lang="ru-RU" sz="1400" b="1" dirty="0">
                <a:solidFill>
                  <a:srgbClr val="21252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rgbClr val="212529"/>
                </a:solidFill>
                <a:latin typeface="Times New Roman" pitchFamily="18" charset="0"/>
                <a:cs typeface="Times New Roman" pitchFamily="18" charset="0"/>
              </a:rPr>
              <a:t>Інструкції</a:t>
            </a:r>
            <a:r>
              <a:rPr lang="ru-RU" sz="1400" b="1" dirty="0">
                <a:solidFill>
                  <a:srgbClr val="212529"/>
                </a:solidFill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1400" b="1" dirty="0" err="1">
                <a:solidFill>
                  <a:srgbClr val="212529"/>
                </a:solidFill>
                <a:latin typeface="Times New Roman" pitchFamily="18" charset="0"/>
                <a:cs typeface="Times New Roman" pitchFamily="18" charset="0"/>
              </a:rPr>
              <a:t>організації</a:t>
            </a:r>
            <a:r>
              <a:rPr lang="ru-RU" sz="1400" b="1" dirty="0">
                <a:solidFill>
                  <a:srgbClr val="21252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rgbClr val="212529"/>
                </a:solidFill>
                <a:latin typeface="Times New Roman" pitchFamily="18" charset="0"/>
                <a:cs typeface="Times New Roman" pitchFamily="18" charset="0"/>
              </a:rPr>
              <a:t>харчування</a:t>
            </a:r>
            <a:r>
              <a:rPr lang="ru-RU" sz="1400" b="1" dirty="0">
                <a:solidFill>
                  <a:srgbClr val="21252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1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err="1">
                <a:solidFill>
                  <a:srgbClr val="212529"/>
                </a:solidFill>
                <a:latin typeface="Times New Roman" pitchFamily="18" charset="0"/>
                <a:cs typeface="Times New Roman" pitchFamily="18" charset="0"/>
              </a:rPr>
              <a:t>дітей</a:t>
            </a:r>
            <a:r>
              <a:rPr lang="ru-RU" sz="1400" b="1" dirty="0">
                <a:solidFill>
                  <a:srgbClr val="212529"/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1400" b="1" dirty="0" err="1">
                <a:solidFill>
                  <a:srgbClr val="212529"/>
                </a:solidFill>
                <a:latin typeface="Times New Roman" pitchFamily="18" charset="0"/>
                <a:cs typeface="Times New Roman" pitchFamily="18" charset="0"/>
              </a:rPr>
              <a:t>дошкільних</a:t>
            </a:r>
            <a:r>
              <a:rPr lang="ru-RU" sz="1400" b="1" dirty="0">
                <a:solidFill>
                  <a:srgbClr val="21252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rgbClr val="212529"/>
                </a:solidFill>
                <a:latin typeface="Times New Roman" pitchFamily="18" charset="0"/>
                <a:cs typeface="Times New Roman" pitchFamily="18" charset="0"/>
              </a:rPr>
              <a:t>навчальних</a:t>
            </a:r>
            <a:r>
              <a:rPr lang="ru-RU" sz="1400" b="1" dirty="0">
                <a:solidFill>
                  <a:srgbClr val="212529"/>
                </a:solidFill>
                <a:latin typeface="Times New Roman" pitchFamily="18" charset="0"/>
                <a:cs typeface="Times New Roman" pitchFamily="18" charset="0"/>
              </a:rPr>
              <a:t> закладах» 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fontAlgn="base"/>
            <a:endParaRPr lang="uk-UA" sz="1200" b="1" i="0" dirty="0">
              <a:solidFill>
                <a:srgbClr val="333333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459851" y="2045440"/>
            <a:ext cx="2139569" cy="23959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3946862" y="1997140"/>
            <a:ext cx="2116704" cy="239390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40135" y="4785617"/>
            <a:ext cx="2162029" cy="134353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6339969" y="1944244"/>
            <a:ext cx="2074602" cy="253341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шаблоны для презентаций блокнот в клеточку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654" y="-267910"/>
            <a:ext cx="9266174" cy="721521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980402" y="174979"/>
            <a:ext cx="54726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КОРЕКЦІЙНО-РОЗВИТКОВА СКЛАДОВА </a:t>
            </a:r>
          </a:p>
          <a:p>
            <a:r>
              <a:rPr lang="uk-UA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                       </a:t>
            </a:r>
            <a:r>
              <a:rPr lang="uk-UA" sz="1400" b="1" dirty="0">
                <a:latin typeface="Times New Roman" pitchFamily="18" charset="0"/>
                <a:cs typeface="Times New Roman" pitchFamily="18" charset="0"/>
              </a:rPr>
              <a:t>Школа</a:t>
            </a:r>
          </a:p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Реалізується навчальними предметами: </a:t>
            </a:r>
          </a:p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«Лікувальна фізкультура», «Ритміка», «Соціально-побутове орієнтування», «Розвиток мовлення», «Корекція  розвитку».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Похожее изображение"/>
          <p:cNvPicPr>
            <a:picLocks noChangeAspect="1" noChangeArrowheads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6" y="-71462"/>
            <a:ext cx="1916286" cy="159818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558346" y="6124654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34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 descr="1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53868" y="1892162"/>
            <a:ext cx="2570249" cy="20162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 descr="1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7" y="4113105"/>
            <a:ext cx="2126286" cy="2196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1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12902" y="4113105"/>
            <a:ext cx="2030777" cy="1945863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679" y="1929305"/>
            <a:ext cx="2681074" cy="2010805"/>
          </a:xfrm>
          <a:prstGeom prst="rect">
            <a:avLst/>
          </a:prstGeom>
          <a:ln w="57150">
            <a:solidFill>
              <a:srgbClr val="92D05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0192" y="4113105"/>
            <a:ext cx="2016224" cy="2274934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9821" y="1967853"/>
            <a:ext cx="1534519" cy="192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2255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шаблоны для презентаций блокнот в клеточку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57213"/>
            <a:ext cx="9144000" cy="721521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798232" y="146811"/>
            <a:ext cx="564360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КОРЕКЦІЙНО-РОЗВИТКОВИЙ ПРОЦЕС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1400" b="1" dirty="0">
                <a:latin typeface="Times New Roman" pitchFamily="18" charset="0"/>
                <a:cs typeface="Times New Roman" pitchFamily="18" charset="0"/>
              </a:rPr>
              <a:t>Дошкільний підрозділ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uk-UA" sz="1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00232" y="2786058"/>
            <a:ext cx="60007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ru-RU" dirty="0"/>
          </a:p>
        </p:txBody>
      </p:sp>
      <p:pic>
        <p:nvPicPr>
          <p:cNvPr id="24578" name="Picture 2" descr="Похожее изображение"/>
          <p:cNvPicPr>
            <a:picLocks noChangeAspect="1" noChangeArrowheads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0023" y="-166064"/>
            <a:ext cx="2357454" cy="1966116"/>
          </a:xfrm>
          <a:prstGeom prst="rect">
            <a:avLst/>
          </a:prstGeom>
          <a:noFill/>
        </p:spPr>
      </p:pic>
      <p:pic>
        <p:nvPicPr>
          <p:cNvPr id="7" name="Picture 3" descr="G:\сп\DSC08227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8871" y="3722629"/>
            <a:ext cx="2205672" cy="16542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7" descr="C:\Users\User\Desktop\фото корекция\НВК 37 ФОТО\РОЗВИТОК ДРІБНОЇ МОТОРИКИ, ОКОМІРУ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0270" y="835621"/>
            <a:ext cx="2600404" cy="19504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4792879" y="6015739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35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1601" y="552993"/>
            <a:ext cx="2099411" cy="27992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9575" y="691317"/>
            <a:ext cx="2134903" cy="28465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6369" y="2948638"/>
            <a:ext cx="2237849" cy="29837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1654" y="3537855"/>
            <a:ext cx="1996912" cy="2662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48486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шаблоны для презентаций блокнот в клеточку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2152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143108" y="142852"/>
            <a:ext cx="60007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596501" y="606422"/>
            <a:ext cx="46902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ЛІКУВАЛЬНО-ВІДНОВЛЮВАЛЬНА  РОБОТА</a:t>
            </a:r>
            <a:endParaRPr lang="ru-RU" sz="1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Похожее изображение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728" y="571480"/>
            <a:ext cx="2167773" cy="1571636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3643306" y="1142984"/>
            <a:ext cx="44291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Плеоптико - ортоптичне лікування проводиться в трьох кабінетах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5" descr="DSC0115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919151">
            <a:off x="1369388" y="2373825"/>
            <a:ext cx="2143140" cy="15422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2" descr="DSC06577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636753">
            <a:off x="1460704" y="4638906"/>
            <a:ext cx="2103820" cy="15608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817479" y="6402362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uk-UA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Рисунок 16" descr="C:\Users\Administrator\Downloads\-5303302223146638781_121.jpg"/>
          <p:cNvPicPr/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933196">
            <a:off x="6588921" y="4730093"/>
            <a:ext cx="1842568" cy="16407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Рисунок 17" descr="C:\Users\Administrator\Downloads\-5303302223146638706_121 (1).jpg"/>
          <p:cNvPicPr/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673576">
            <a:off x="6623077" y="2273946"/>
            <a:ext cx="1775179" cy="16927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 descr="C:\Users\User\Desktop\Фото для презентацій\красько\0-02-05-403338a1b0cacbf67555054d9f747672d5c922da030a63149b46291e40ac6c81_226ecd665dd9a20d.jpg"/>
          <p:cNvPicPr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97519" y="1857793"/>
            <a:ext cx="2749029" cy="18481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Рисунок 18" descr="C:\Users\User\Desktop\ФОТО ЛІКУВАННЯ ДІТЕЙЇ\20240110_104137.jpg"/>
          <p:cNvPicPr/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3831278" y="4066502"/>
            <a:ext cx="2407478" cy="20781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37466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шаблоны для презентаций блокнот в клеточку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900"/>
            <a:ext cx="9144000" cy="72152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143108" y="142852"/>
            <a:ext cx="60007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921801" y="273585"/>
            <a:ext cx="5764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uk-UA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ЛІКУВАЛЬНО – ВІДНОВЛЮВАЛЬНА РОБОТА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5852" y="5000636"/>
            <a:ext cx="2122448" cy="163523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890320" y="4896894"/>
            <a:ext cx="1788648" cy="156750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28728" y="1928802"/>
            <a:ext cx="1493073" cy="177645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1868" y="5357826"/>
            <a:ext cx="1640771" cy="951494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57818" y="5357826"/>
            <a:ext cx="1692558" cy="1265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4000496" y="642918"/>
            <a:ext cx="4559877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синоптофор;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прилад АСО з червоними та зеленими ЦФ;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uk-UA" sz="1400" dirty="0" err="1">
                <a:latin typeface="Times New Roman" pitchFamily="18" charset="0"/>
                <a:cs typeface="Times New Roman" pitchFamily="18" charset="0"/>
              </a:rPr>
              <a:t>макулостимулятор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 КЕМ – ЦТ;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uk-UA" sz="1400" dirty="0" err="1">
                <a:latin typeface="Times New Roman" pitchFamily="18" charset="0"/>
                <a:cs typeface="Times New Roman" pitchFamily="18" charset="0"/>
              </a:rPr>
              <a:t>кольоротест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;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таблиця для перевірки гостроти зору по Орловій (картинки);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таблиця для перевірки гостроти зору по </a:t>
            </a:r>
            <a:r>
              <a:rPr lang="uk-UA" sz="1400" dirty="0" err="1">
                <a:latin typeface="Times New Roman" pitchFamily="18" charset="0"/>
                <a:cs typeface="Times New Roman" pitchFamily="18" charset="0"/>
              </a:rPr>
              <a:t>Сівцевій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 (букви);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лазер «паст - 01»;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uk-UA" sz="1400" dirty="0" err="1">
                <a:latin typeface="Times New Roman" pitchFamily="18" charset="0"/>
                <a:cs typeface="Times New Roman" pitchFamily="18" charset="0"/>
              </a:rPr>
              <a:t>амбліопанорама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;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темна кімната;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комп’ютерна програма: «Квітка»;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комп’ютерна програма: «Тир»;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комп’ютерна програма: «</a:t>
            </a:r>
            <a:r>
              <a:rPr lang="uk-UA" sz="1400" dirty="0" err="1">
                <a:latin typeface="Times New Roman" pitchFamily="18" charset="0"/>
                <a:cs typeface="Times New Roman" pitchFamily="18" charset="0"/>
              </a:rPr>
              <a:t>Страбізмус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»;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комп’ютерна програма: «Контур»;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комп’ютерна програма: «</a:t>
            </a:r>
            <a:r>
              <a:rPr lang="uk-UA" sz="1400" dirty="0" err="1">
                <a:latin typeface="Times New Roman" pitchFamily="18" charset="0"/>
                <a:cs typeface="Times New Roman" pitchFamily="18" charset="0"/>
              </a:rPr>
              <a:t>Стереотренування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»;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комп’ютерна програма: «КЕМ»;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комп’ютерна програма: «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PIN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»;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комп’ютерна програма: «Хрестики, квадратики, </a:t>
            </a:r>
            <a:r>
              <a:rPr lang="uk-UA" sz="1400" dirty="0" err="1">
                <a:latin typeface="Times New Roman" pitchFamily="18" charset="0"/>
                <a:cs typeface="Times New Roman" pitchFamily="18" charset="0"/>
              </a:rPr>
              <a:t>паучок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 - КЕМ»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uk-UA" sz="1400" dirty="0" err="1">
                <a:latin typeface="Times New Roman" pitchFamily="18" charset="0"/>
                <a:cs typeface="Times New Roman" pitchFamily="18" charset="0"/>
              </a:rPr>
              <a:t>бівізіотренер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uk-UA" sz="1400" dirty="0" err="1">
                <a:latin typeface="Times New Roman" pitchFamily="18" charset="0"/>
                <a:cs typeface="Times New Roman" pitchFamily="18" charset="0"/>
              </a:rPr>
              <a:t>ортоптичний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 кабінет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3108" y="3357562"/>
            <a:ext cx="1872168" cy="1829618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37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440805" y="6309320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uk-UA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147" y="452025"/>
            <a:ext cx="1808212" cy="1354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12748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шаблоны для презентаций блокнот в клеточку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215214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404006" y="142852"/>
            <a:ext cx="712843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uk-UA" sz="1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uk-UA" sz="1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uk-UA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                  УЧАСТЬ ЗДОБУВАЧІВ ОСВІТИ У НАВЧАЛЬНИХ                 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uk-UA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КОНКУРСАХ  РІЗНОГО РІВНЯ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691680" y="1196751"/>
            <a:ext cx="46805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uk-UA" sz="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uk-UA" sz="16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uk-UA" sz="16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uk-UA" sz="16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Традиційно учні школи беруть участь у конкурсах: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2" descr="Похожее изображение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6420" y="380094"/>
            <a:ext cx="1478376" cy="1478376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1691680" y="1858470"/>
            <a:ext cx="640871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eaLnBrk="0" hangingPunct="0">
              <a:tabLst>
                <a:tab pos="457200" algn="l"/>
              </a:tabLst>
            </a:pPr>
            <a:endParaRPr lang="uk-UA" sz="1600" dirty="0">
              <a:solidFill>
                <a:srgbClr val="FF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just" eaLnBrk="0" hangingPunct="0">
              <a:tabLst>
                <a:tab pos="457200" algn="l"/>
              </a:tabLst>
            </a:pPr>
            <a:endParaRPr lang="uk-UA" sz="1600" dirty="0">
              <a:solidFill>
                <a:srgbClr val="FF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hangingPunct="0">
              <a:tabLst>
                <a:tab pos="457200" algn="l"/>
              </a:tabLst>
            </a:pPr>
            <a:r>
              <a:rPr lang="uk-UA" sz="16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Міжнародний математичний конкурс  </a:t>
            </a:r>
            <a:r>
              <a:rPr lang="uk-UA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«Кенгуру»</a:t>
            </a:r>
            <a:r>
              <a:rPr lang="uk-UA" sz="16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</a:t>
            </a:r>
          </a:p>
          <a:p>
            <a:pPr lvl="0" eaLnBrk="0" hangingPunct="0">
              <a:tabLst>
                <a:tab pos="457200" algn="l"/>
              </a:tabLst>
            </a:pPr>
            <a:r>
              <a:rPr lang="uk-UA" sz="16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куратор Таранушенко І.М. </a:t>
            </a:r>
          </a:p>
          <a:p>
            <a:pPr lvl="0" eaLnBrk="0" hangingPunct="0">
              <a:tabLst>
                <a:tab pos="457200" algn="l"/>
              </a:tabLst>
            </a:pPr>
            <a:endParaRPr lang="uk-UA" sz="16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just" eaLnBrk="0" hangingPunct="0">
              <a:tabLst>
                <a:tab pos="457200" algn="l"/>
              </a:tabLst>
            </a:pPr>
            <a:r>
              <a:rPr lang="uk-UA" sz="1600" u="sng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Всеукраїнський етап </a:t>
            </a:r>
            <a:r>
              <a:rPr lang="uk-UA" sz="16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43 учень  </a:t>
            </a:r>
          </a:p>
          <a:p>
            <a:pPr lvl="0" algn="just" eaLnBrk="0" hangingPunct="0">
              <a:tabLst>
                <a:tab pos="457200" algn="l"/>
              </a:tabLst>
            </a:pP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Відмінний результат – 3 учнів </a:t>
            </a:r>
          </a:p>
          <a:p>
            <a:pPr lvl="0"/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Добрий результат – 24 учнів </a:t>
            </a:r>
          </a:p>
          <a:p>
            <a:pPr lvl="0"/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Стали учасниками – 16 учні</a:t>
            </a:r>
          </a:p>
          <a:p>
            <a:pPr lvl="0"/>
            <a:endParaRPr 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uk-UA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Міжнародний етап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32 учнів</a:t>
            </a:r>
          </a:p>
          <a:p>
            <a:pPr lvl="0"/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Відмінний результат – 3 учні </a:t>
            </a:r>
          </a:p>
          <a:p>
            <a:pPr lvl="0"/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Добрий результат – 22 учнів </a:t>
            </a:r>
          </a:p>
          <a:p>
            <a:pPr lvl="0"/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Стали учасниками – 7 учнів</a:t>
            </a:r>
          </a:p>
          <a:p>
            <a:pPr lvl="0"/>
            <a:endParaRPr 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364251" y="6488668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uk-UA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096" y="2827690"/>
            <a:ext cx="2495600" cy="18794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8223" y="4928485"/>
            <a:ext cx="3635896" cy="17071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069294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шаблоны для презентаций блокнот в клеточку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57214"/>
            <a:ext cx="9144000" cy="7215214"/>
          </a:xfrm>
          <a:prstGeom prst="rect">
            <a:avLst/>
          </a:prstGeom>
          <a:noFill/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214122"/>
              </p:ext>
            </p:extLst>
          </p:nvPr>
        </p:nvGraphicFramePr>
        <p:xfrm>
          <a:off x="1440407" y="815794"/>
          <a:ext cx="7206393" cy="51963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6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17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53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80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764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13954"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№ </a:t>
                      </a:r>
                    </a:p>
                    <a:p>
                      <a:pPr algn="ctr"/>
                      <a:r>
                        <a:rPr lang="ru-RU" sz="1200" b="1" kern="1200" dirty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з/п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 err="1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Назва</a:t>
                      </a:r>
                      <a:r>
                        <a:rPr lang="ru-RU" sz="1200" b="1" kern="1200" dirty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заходу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>
                          <a:latin typeface="Times New Roman" pitchFamily="18" charset="0"/>
                          <a:cs typeface="Times New Roman" pitchFamily="18" charset="0"/>
                        </a:rPr>
                        <a:t>Прізвище</a:t>
                      </a:r>
                      <a:r>
                        <a:rPr lang="uk-UA" sz="1200" baseline="0" dirty="0">
                          <a:latin typeface="Times New Roman" pitchFamily="18" charset="0"/>
                          <a:cs typeface="Times New Roman" pitchFamily="18" charset="0"/>
                        </a:rPr>
                        <a:t>, ім'я учня  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Формат </a:t>
                      </a:r>
                      <a:r>
                        <a:rPr lang="ru-RU" sz="1200" b="1" kern="1200" dirty="0" err="1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участі</a:t>
                      </a:r>
                      <a:endParaRPr lang="ru-RU" sz="1200" b="1" kern="1200" dirty="0">
                        <a:solidFill>
                          <a:schemeClr val="lt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200" b="1" kern="1200" dirty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(місце)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 err="1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Прізвище</a:t>
                      </a:r>
                      <a:r>
                        <a:rPr lang="ru-RU" sz="1200" b="1" kern="1200" dirty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ru-RU" sz="1200" b="1" kern="1200" dirty="0" err="1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ім’я</a:t>
                      </a:r>
                      <a:r>
                        <a:rPr lang="ru-RU" sz="1200" b="1" kern="1200" dirty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по </a:t>
                      </a:r>
                      <a:r>
                        <a:rPr lang="ru-RU" sz="1200" b="1" kern="1200" dirty="0" err="1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батькові</a:t>
                      </a:r>
                      <a:r>
                        <a:rPr lang="ru-RU" sz="1200" b="1" kern="1200" dirty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kern="1200" dirty="0" err="1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керівника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4785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Всеукраїнський конкурс фото- та </a:t>
                      </a:r>
                      <a:r>
                        <a:rPr lang="uk-UA" sz="1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відеоробіт</a:t>
                      </a:r>
                      <a:r>
                        <a:rPr lang="uk-UA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у рамках </a:t>
                      </a:r>
                      <a:r>
                        <a:rPr lang="uk-UA" sz="1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проєкту</a:t>
                      </a:r>
                      <a:r>
                        <a:rPr lang="uk-UA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«Безпечна країна»</a:t>
                      </a:r>
                      <a:endParaRPr lang="ru-RU" sz="12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uk-UA" sz="1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Миронюк</a:t>
                      </a:r>
                      <a:r>
                        <a:rPr lang="uk-UA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Н. (1-А)</a:t>
                      </a:r>
                    </a:p>
                    <a:p>
                      <a:r>
                        <a:rPr lang="uk-UA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Симоненко О. (3-Б)</a:t>
                      </a:r>
                    </a:p>
                    <a:p>
                      <a:r>
                        <a:rPr lang="uk-UA" sz="1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Шаповалов</a:t>
                      </a:r>
                      <a:r>
                        <a:rPr lang="uk-UA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Н. (3-Б)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Учасники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kern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Вихователь ГПД  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kern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Бережна Н.В.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23319736"/>
                  </a:ext>
                </a:extLst>
              </a:tr>
              <a:tr h="9293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Всеукраїнський конкурс малюнків до Дня захисників і захисниць України «Герої поруч з нами»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Новак І. (3-Б)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Симоненко О. (3-Б)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Ярошенко К. (3-Б)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Учасники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kern="120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Вихователь ГПД 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Дегтяренко В.В.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95402818"/>
                  </a:ext>
                </a:extLst>
              </a:tr>
              <a:tr h="88373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kern="120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Міська виставка-конкурс декоративно-ужиткового мистецтва «Новорічний сувенір»  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Миронюк Н. (1-А)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Семьонов К. (2-Б)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kern="120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Учасники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kern="120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Вихователь ГПД 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kern="120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Козлова Н.В.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40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kern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Просвітницька екологічна акція «Збережемо ялинки разом»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Феденко</a:t>
                      </a: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А (1-Б)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kern="120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І місце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kern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Вихователь ГПД  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kern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Бережна Н.В.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440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kern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Всеукраїнський конкурс «Новорічна композиція»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Моренець</a:t>
                      </a: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Д.  (3-А)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Федосенко</a:t>
                      </a: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К. (3-А)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Учасники</a:t>
                      </a:r>
                      <a:r>
                        <a:rPr lang="uk-UA" sz="1200" kern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kern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kern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Вихователь ГПД  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kern="1200" dirty="0" err="1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Буднік</a:t>
                      </a:r>
                      <a:r>
                        <a:rPr lang="uk-UA" sz="1200" kern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А.І.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936051" y="260648"/>
            <a:ext cx="6215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>
                <a:solidFill>
                  <a:srgbClr val="FF0000"/>
                </a:solidFill>
              </a:rPr>
              <a:t> </a:t>
            </a:r>
            <a:r>
              <a:rPr lang="uk-UA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ТВОРЧІ ДОСЯГНЕННЯ ЗДОБУВАЧІВ ОСВІТИ  </a:t>
            </a:r>
            <a:endParaRPr lang="ru-RU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572000" y="6021288"/>
            <a:ext cx="471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solidFill>
                  <a:prstClr val="black"/>
                </a:solidFill>
              </a:rPr>
              <a:t> </a:t>
            </a:r>
            <a:r>
              <a:rPr lang="en-US" b="1" dirty="0">
                <a:solidFill>
                  <a:prstClr val="black"/>
                </a:solidFill>
              </a:rPr>
              <a:t>39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2776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457198" y="3535521"/>
          <a:ext cx="8229604" cy="655320"/>
        </p:xfrm>
        <a:graphic>
          <a:graphicData uri="http://schemas.openxmlformats.org/drawingml/2006/table">
            <a:tbl>
              <a:tblPr/>
              <a:tblGrid>
                <a:gridCol w="8910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53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53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53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539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539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539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539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1539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1539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602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 b="1">
                          <a:latin typeface="Times New Roman"/>
                          <a:ea typeface="Times New Roman"/>
                        </a:rPr>
                        <a:t>Підготовчий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60111" marR="601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 b="1">
                          <a:latin typeface="Times New Roman"/>
                          <a:ea typeface="Times New Roman"/>
                        </a:rPr>
                        <a:t>1-А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60111" marR="601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 b="1">
                          <a:latin typeface="Times New Roman"/>
                          <a:ea typeface="Times New Roman"/>
                        </a:rPr>
                        <a:t>1-Б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60111" marR="601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 b="1">
                          <a:latin typeface="Times New Roman"/>
                          <a:ea typeface="Times New Roman"/>
                        </a:rPr>
                        <a:t>2-А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60111" marR="601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 b="1">
                          <a:latin typeface="Times New Roman"/>
                          <a:ea typeface="Times New Roman"/>
                        </a:rPr>
                        <a:t>2-Б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60111" marR="601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 b="1">
                          <a:latin typeface="Times New Roman"/>
                          <a:ea typeface="Times New Roman"/>
                        </a:rPr>
                        <a:t>2-В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60111" marR="601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 b="1">
                          <a:latin typeface="Times New Roman"/>
                          <a:ea typeface="Times New Roman"/>
                        </a:rPr>
                        <a:t>3-А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60111" marR="601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 b="1">
                          <a:latin typeface="Times New Roman"/>
                          <a:ea typeface="Times New Roman"/>
                        </a:rPr>
                        <a:t>3-Б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60111" marR="601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 b="1">
                          <a:latin typeface="Times New Roman"/>
                          <a:ea typeface="Times New Roman"/>
                        </a:rPr>
                        <a:t>4-А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60111" marR="601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 b="1">
                          <a:latin typeface="Times New Roman"/>
                          <a:ea typeface="Times New Roman"/>
                        </a:rPr>
                        <a:t>4-Б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60111" marR="601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02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>
                          <a:latin typeface="Times New Roman"/>
                          <a:ea typeface="Times New Roman"/>
                        </a:rPr>
                        <a:t>14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60111" marR="601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>
                          <a:latin typeface="Times New Roman"/>
                          <a:ea typeface="Times New Roman"/>
                        </a:rPr>
                        <a:t>12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60111" marR="601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>
                          <a:latin typeface="Times New Roman"/>
                          <a:ea typeface="Times New Roman"/>
                        </a:rPr>
                        <a:t>14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60111" marR="601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>
                          <a:latin typeface="Times New Roman"/>
                          <a:ea typeface="Times New Roman"/>
                        </a:rPr>
                        <a:t>12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60111" marR="601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>
                          <a:latin typeface="Times New Roman"/>
                          <a:ea typeface="Times New Roman"/>
                        </a:rPr>
                        <a:t>6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60111" marR="601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>
                          <a:latin typeface="Times New Roman"/>
                          <a:ea typeface="Times New Roman"/>
                        </a:rPr>
                        <a:t>12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60111" marR="601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>
                          <a:latin typeface="Times New Roman"/>
                          <a:ea typeface="Times New Roman"/>
                        </a:rPr>
                        <a:t>18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60111" marR="601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>
                          <a:latin typeface="Times New Roman"/>
                          <a:ea typeface="Times New Roman"/>
                        </a:rPr>
                        <a:t>15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60111" marR="601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>
                          <a:latin typeface="Times New Roman"/>
                          <a:ea typeface="Times New Roman"/>
                        </a:rPr>
                        <a:t>15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60111" marR="601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>
                          <a:latin typeface="Times New Roman"/>
                          <a:ea typeface="Times New Roman"/>
                        </a:rPr>
                        <a:t>18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60111" marR="601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6937">
                <a:tc gridSpan="10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dirty="0">
                          <a:latin typeface="Times New Roman"/>
                          <a:ea typeface="Times New Roman"/>
                        </a:rPr>
                        <a:t>Всього учнів у закладі - </a:t>
                      </a:r>
                      <a:r>
                        <a:rPr lang="uk-UA" sz="1000" b="1" dirty="0">
                          <a:latin typeface="Times New Roman"/>
                          <a:ea typeface="Times New Roman"/>
                        </a:rPr>
                        <a:t>136</a:t>
                      </a:r>
                      <a:endParaRPr lang="ru-RU" sz="1100" dirty="0">
                        <a:latin typeface="Times New Roman"/>
                        <a:ea typeface="Times New Roman"/>
                      </a:endParaRPr>
                    </a:p>
                  </a:txBody>
                  <a:tcPr marL="60111" marR="601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Picture 2" descr="Картинки по запросу шаблоны для презентаций блокнот в клеточку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36526"/>
            <a:ext cx="9144000" cy="721521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691680" y="160337"/>
            <a:ext cx="68094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uk-UA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АТЕСТАЦІЯ ПЕДАГОГІВ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42976" y="2428868"/>
            <a:ext cx="7358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  <a:p>
            <a:endParaRPr lang="uk-UA" dirty="0"/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671992" y="5769091"/>
            <a:ext cx="30008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uk-UA" sz="1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sz="1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672614" y="1313369"/>
            <a:ext cx="6768752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                           В 2025/2026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н. р. пройшли чергову атестацію  -</a:t>
            </a:r>
          </a:p>
          <a:p>
            <a:pPr algn="ctr"/>
            <a:r>
              <a:rPr lang="uk-UA" b="1" dirty="0">
                <a:latin typeface="Times New Roman" pitchFamily="18" charset="0"/>
                <a:cs typeface="Times New Roman" pitchFamily="18" charset="0"/>
              </a:rPr>
              <a:t>                         12  педагогічних працівників.</a:t>
            </a:r>
          </a:p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                          </a:t>
            </a:r>
          </a:p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 За результатами атестації:</a:t>
            </a:r>
          </a:p>
          <a:p>
            <a:endParaRPr lang="uk-UA" b="1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uk-UA" sz="1600" b="1" dirty="0">
                <a:latin typeface="Times New Roman" pitchFamily="18" charset="0"/>
                <a:cs typeface="Times New Roman" pitchFamily="18" charset="0"/>
              </a:rPr>
              <a:t>      Відповідає займаній посаді  директор </a:t>
            </a: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Юр’єва Л.В., 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uk-UA" sz="1600" b="1" dirty="0">
                <a:latin typeface="Times New Roman" pitchFamily="18" charset="0"/>
                <a:cs typeface="Times New Roman" pitchFamily="18" charset="0"/>
              </a:rPr>
              <a:t>заступник директора  з навчально-виховної роботи </a:t>
            </a: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Басова О.А.  </a:t>
            </a:r>
          </a:p>
          <a:p>
            <a:r>
              <a:rPr lang="uk-UA" sz="1600" b="1" dirty="0">
                <a:latin typeface="Times New Roman" pitchFamily="18" charset="0"/>
                <a:cs typeface="Times New Roman" pitchFamily="18" charset="0"/>
              </a:rPr>
              <a:t>       Присвоєно педагогічне звання «старший учитель» 2  педагогам: </a:t>
            </a:r>
          </a:p>
          <a:p>
            <a:pPr lvl="0"/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Анцибор О.В., Ковальовій А.Ю.</a:t>
            </a:r>
          </a:p>
          <a:p>
            <a:pPr lvl="0"/>
            <a:r>
              <a:rPr lang="uk-UA" sz="1600" b="1" dirty="0">
                <a:latin typeface="Times New Roman" pitchFamily="18" charset="0"/>
                <a:cs typeface="Times New Roman" pitchFamily="18" charset="0"/>
              </a:rPr>
              <a:t>       Підтверджено раніше присвоєну вищу категорію – 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uk-UA" sz="1600" b="1" dirty="0">
                <a:latin typeface="Times New Roman" pitchFamily="18" charset="0"/>
                <a:cs typeface="Times New Roman" pitchFamily="18" charset="0"/>
              </a:rPr>
              <a:t> педагогам:       </a:t>
            </a:r>
          </a:p>
          <a:p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Ковальовій А.Ю., Анцибор О.В., Гарбуз В.В.</a:t>
            </a:r>
          </a:p>
          <a:p>
            <a:r>
              <a:rPr lang="uk-UA" sz="1600" b="1" dirty="0">
                <a:latin typeface="Times New Roman" pitchFamily="18" charset="0"/>
                <a:cs typeface="Times New Roman" pitchFamily="18" charset="0"/>
              </a:rPr>
              <a:t>       Присвоєно вищу категорію – 3 педагогам: </a:t>
            </a: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Бережній Н.В., Лисянській Т.В., Скляр Є.І.</a:t>
            </a:r>
          </a:p>
          <a:p>
            <a:r>
              <a:rPr lang="uk-UA" sz="1600" b="1" dirty="0">
                <a:latin typeface="Times New Roman" pitchFamily="18" charset="0"/>
                <a:cs typeface="Times New Roman" pitchFamily="18" charset="0"/>
              </a:rPr>
              <a:t>        Присвоєно 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uk-UA" sz="1600" b="1" dirty="0">
                <a:latin typeface="Times New Roman" pitchFamily="18" charset="0"/>
                <a:cs typeface="Times New Roman" pitchFamily="18" charset="0"/>
              </a:rPr>
              <a:t>категорію – 2 педагогам: </a:t>
            </a: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Гачковій Ю.В., Сокол С.А.</a:t>
            </a:r>
          </a:p>
          <a:p>
            <a:r>
              <a:rPr lang="uk-UA" sz="1600" b="1" dirty="0">
                <a:latin typeface="Times New Roman" pitchFamily="18" charset="0"/>
                <a:cs typeface="Times New Roman" pitchFamily="18" charset="0"/>
              </a:rPr>
              <a:t>        Присвоєно 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uk-UA" sz="1600" b="1" dirty="0">
                <a:latin typeface="Times New Roman" pitchFamily="18" charset="0"/>
                <a:cs typeface="Times New Roman" pitchFamily="18" charset="0"/>
              </a:rPr>
              <a:t>категорію – 2 педагогам: </a:t>
            </a:r>
            <a:r>
              <a:rPr lang="uk-UA" sz="1600" dirty="0">
                <a:latin typeface="Times New Roman"/>
                <a:ea typeface="Times New Roman"/>
              </a:rPr>
              <a:t>Дегтяренко В.В., </a:t>
            </a:r>
            <a:endParaRPr lang="en-US" sz="1600" dirty="0">
              <a:latin typeface="Times New Roman"/>
              <a:ea typeface="Times New Roman"/>
            </a:endParaRPr>
          </a:p>
          <a:p>
            <a:r>
              <a:rPr lang="uk-UA" sz="1600" dirty="0">
                <a:latin typeface="Times New Roman"/>
                <a:ea typeface="Times New Roman"/>
              </a:rPr>
              <a:t>Козловій</a:t>
            </a:r>
            <a:r>
              <a:rPr lang="en-US" sz="1600" dirty="0">
                <a:latin typeface="Times New Roman"/>
                <a:ea typeface="Times New Roman"/>
              </a:rPr>
              <a:t> </a:t>
            </a:r>
            <a:r>
              <a:rPr lang="uk-UA" sz="1600" dirty="0">
                <a:latin typeface="Times New Roman"/>
                <a:ea typeface="Times New Roman"/>
              </a:rPr>
              <a:t>Н.В.</a:t>
            </a:r>
            <a:endParaRPr lang="uk-UA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AutoShape 2" descr="Человечки в презентацию без фона - фото и картинки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3" name="AutoShape 4" descr="Человечки в презентацию без фона - фото и картинки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7096" y="312738"/>
            <a:ext cx="1698157" cy="1588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19634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шаблоны для презентаций блокнот в клеточку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57214"/>
            <a:ext cx="9144000" cy="7215214"/>
          </a:xfrm>
          <a:prstGeom prst="rect">
            <a:avLst/>
          </a:prstGeom>
          <a:noFill/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1106791"/>
              </p:ext>
            </p:extLst>
          </p:nvPr>
        </p:nvGraphicFramePr>
        <p:xfrm>
          <a:off x="1403648" y="476672"/>
          <a:ext cx="7000924" cy="59221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86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99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019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16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287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43333"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№ </a:t>
                      </a:r>
                    </a:p>
                    <a:p>
                      <a:pPr algn="ctr"/>
                      <a:r>
                        <a:rPr lang="ru-RU" sz="1200" b="1" kern="1200" dirty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з/п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 err="1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Назва</a:t>
                      </a:r>
                      <a:r>
                        <a:rPr lang="ru-RU" sz="1200" b="1" kern="1200" dirty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заходу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>
                          <a:latin typeface="Times New Roman" pitchFamily="18" charset="0"/>
                          <a:cs typeface="Times New Roman" pitchFamily="18" charset="0"/>
                        </a:rPr>
                        <a:t>Прізвище</a:t>
                      </a:r>
                      <a:r>
                        <a:rPr lang="uk-UA" sz="1200" baseline="0" dirty="0">
                          <a:latin typeface="Times New Roman" pitchFamily="18" charset="0"/>
                          <a:cs typeface="Times New Roman" pitchFamily="18" charset="0"/>
                        </a:rPr>
                        <a:t>, ім'я учня  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Формат </a:t>
                      </a:r>
                      <a:r>
                        <a:rPr lang="ru-RU" sz="1100" b="1" kern="1200" dirty="0" err="1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участі</a:t>
                      </a:r>
                      <a:endParaRPr lang="ru-RU" sz="1100" b="1" kern="1200" dirty="0">
                        <a:solidFill>
                          <a:schemeClr val="lt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100" b="1" kern="1200" dirty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(місце)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 err="1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Прізвище</a:t>
                      </a:r>
                      <a:r>
                        <a:rPr lang="ru-RU" sz="1100" b="1" kern="1200" dirty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ru-RU" sz="1100" b="1" kern="1200" dirty="0" err="1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ім’я</a:t>
                      </a:r>
                      <a:r>
                        <a:rPr lang="ru-RU" sz="1100" b="1" kern="1200" dirty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по </a:t>
                      </a:r>
                      <a:r>
                        <a:rPr lang="ru-RU" sz="1100" b="1" kern="1200" dirty="0" err="1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батькові</a:t>
                      </a:r>
                      <a:r>
                        <a:rPr lang="ru-RU" sz="1100" b="1" kern="1200" dirty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kern="1200" dirty="0" err="1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керівника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98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Всеукраїнський онлайн-конкурс «День української пісні: #</a:t>
                      </a:r>
                      <a:r>
                        <a:rPr lang="uk-UA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завжди_в_тренді</a:t>
                      </a: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Турченко І. (1-Б)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Воронежський (2-А)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Затарі А. (2-А)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Корчевський М. (2-А)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Крігер М. (2-А)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Полякова Ю. (2-А)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Харченко Т. (2-А)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Антипенко Н. (2-Б)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Голишевська А. (2-Б)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Кривошей М. (2-Б)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Луценко Д. (2-Б)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Мазур С. (2-Б)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Омельяненко Е. (2-Б)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Притула А. (2-Б)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Семьонов К. (2-Б)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Сердюк К. (2-Б)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Житьник М. </a:t>
                      </a:r>
                      <a:r>
                        <a:rPr lang="uk-UA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(3-Б)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Новак І. </a:t>
                      </a:r>
                      <a:r>
                        <a:rPr lang="uk-UA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(3-Б)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Однов’юнова Є. </a:t>
                      </a:r>
                      <a:r>
                        <a:rPr lang="uk-UA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(3-Б)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Противень Д. </a:t>
                      </a:r>
                      <a:r>
                        <a:rPr lang="uk-UA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(3-Б)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Симоненко О. </a:t>
                      </a:r>
                      <a:r>
                        <a:rPr lang="uk-UA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(3-Б)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Шаповалов Н. </a:t>
                      </a:r>
                      <a:r>
                        <a:rPr lang="uk-UA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(3-Б)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Ярошенко К. </a:t>
                      </a: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(3-Б)</a:t>
                      </a: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Нєчвєєва В. (4-А)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kern="120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Диплом І ступеня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kern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Вихователі ГПД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kern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Бережна Н.В.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kern="1200" dirty="0" err="1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ДегтяренкоВ.В</a:t>
                      </a:r>
                      <a:r>
                        <a:rPr lang="uk-UA" sz="1200" kern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kern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Козлова Н.В.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kern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Скляр Є.І.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kern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Шаповал Н.П.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898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Всеукраїнський конкурс «Захисники та захисниці України»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Грицун Д. (1-Б)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Пляхтур Л. (1-Б)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Воронежський (2-А)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Затарі А. (2-А)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kern="120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Диплом І ступеня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kern="120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kern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Вихователі ГПД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kern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Бережна Н.В.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49368" y="29624"/>
            <a:ext cx="81670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                               ТВОРЧІ ДОСЯГНЕННЯ ЗДОБУВАЧІВ ОСВІТИ  </a:t>
            </a:r>
            <a:endParaRPr lang="ru-RU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72000" y="6488668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8787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41</a:t>
            </a:fld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56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63688" y="692696"/>
            <a:ext cx="6565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uk-UA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ТВОРЧІ ДОСЯГНЕННЯ ЗДОБУВАЧІВ ОСВІТИ  </a:t>
            </a:r>
            <a:endParaRPr lang="ru-RU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dirty="0">
              <a:solidFill>
                <a:srgbClr val="0000CC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3101443"/>
              </p:ext>
            </p:extLst>
          </p:nvPr>
        </p:nvGraphicFramePr>
        <p:xfrm>
          <a:off x="1554532" y="1844824"/>
          <a:ext cx="6983588" cy="44644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70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64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699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88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0155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22413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uk-UA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Всеукраїнський конкурс «Захисники та захисниці України»</a:t>
                      </a:r>
                      <a:endParaRPr lang="uk-UA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Грицун Д. (1-Б)</a:t>
                      </a:r>
                      <a:endParaRPr lang="uk-UA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Пляхтур</a:t>
                      </a:r>
                      <a:r>
                        <a:rPr lang="uk-UA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Л. (1-Б)</a:t>
                      </a:r>
                      <a:endParaRPr lang="uk-UA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Воронежський</a:t>
                      </a:r>
                      <a:r>
                        <a:rPr lang="uk-UA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(2-А)</a:t>
                      </a:r>
                      <a:endParaRPr lang="uk-UA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Затарі</a:t>
                      </a:r>
                      <a:r>
                        <a:rPr lang="uk-UA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А. (2-А)</a:t>
                      </a:r>
                      <a:endParaRPr lang="uk-UA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Диплом І ступеня</a:t>
                      </a:r>
                      <a:endParaRPr lang="uk-UA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Вихователі ГПД</a:t>
                      </a:r>
                      <a:endParaRPr lang="uk-UA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Бережна Н.В.</a:t>
                      </a:r>
                      <a:endParaRPr lang="uk-UA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20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Всеукраїнський інтернет-конкурс «#StopFake»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Новак І. (3-Б)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Федько М. (4-А)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Пицюх Г. (4-А)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Андрієнко Є. (4-А)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Однов’юнова Є. (3-Б)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kern="120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Диплом І ступеня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kern="120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kern="120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Учасники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kern="120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Вихователі ГПД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kern="120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ДегтяренкоВ.В.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kern="120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Скляр Є.І.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92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Всеукраїнський інтернет-конкурс «Мова моєї країни»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Однов’юнова</a:t>
                      </a: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Є. </a:t>
                      </a:r>
                      <a:r>
                        <a:rPr lang="uk-UA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(3-Б)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Новак І. </a:t>
                      </a:r>
                      <a:r>
                        <a:rPr lang="uk-UA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(3-Б)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kern="120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Диплом І ступеня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kern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Вихователі ГПД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kern="1200" dirty="0" err="1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ДегтяренкоВ.В</a:t>
                      </a:r>
                      <a:r>
                        <a:rPr lang="uk-UA" sz="1200" kern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kern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Скляр Є.І.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184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80809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Міський флешмоб до Всесвітнього дня дитини «Флешмоб щасливих сердець»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Учні 1-4 класів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kern="120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Диплом переможців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kern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Педагог-організатор </a:t>
                      </a:r>
                      <a:r>
                        <a:rPr lang="uk-UA" sz="1200" kern="1200" dirty="0" err="1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Варава</a:t>
                      </a:r>
                      <a:r>
                        <a:rPr lang="uk-UA" sz="1200" kern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О.М.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07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Всеукраїнський інтернет-конкурс «Подорож на Південний полюс»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Андрієнко Є. (4-А)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kern="120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Диплом І ступеня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kern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Вихователь ГПД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kern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Скляр Є.І.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3459119"/>
              </p:ext>
            </p:extLst>
          </p:nvPr>
        </p:nvGraphicFramePr>
        <p:xfrm>
          <a:off x="1546764" y="1124744"/>
          <a:ext cx="6999123" cy="72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37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14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19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18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101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20080"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№ </a:t>
                      </a:r>
                    </a:p>
                    <a:p>
                      <a:pPr algn="ctr"/>
                      <a:r>
                        <a:rPr lang="ru-RU" sz="1200" b="1" kern="1200" dirty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з/п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 err="1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Назва</a:t>
                      </a:r>
                      <a:r>
                        <a:rPr lang="ru-RU" sz="1200" b="1" kern="1200" dirty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заходу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>
                          <a:latin typeface="Times New Roman" pitchFamily="18" charset="0"/>
                          <a:cs typeface="Times New Roman" pitchFamily="18" charset="0"/>
                        </a:rPr>
                        <a:t>Прізвище</a:t>
                      </a:r>
                      <a:r>
                        <a:rPr lang="uk-UA" sz="1200" baseline="0" dirty="0">
                          <a:latin typeface="Times New Roman" pitchFamily="18" charset="0"/>
                          <a:cs typeface="Times New Roman" pitchFamily="18" charset="0"/>
                        </a:rPr>
                        <a:t>, ім'я учня  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Формат </a:t>
                      </a:r>
                      <a:r>
                        <a:rPr lang="ru-RU" sz="1100" b="1" kern="1200" dirty="0" err="1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участі</a:t>
                      </a:r>
                      <a:endParaRPr lang="ru-RU" sz="1100" b="1" kern="1200" dirty="0">
                        <a:solidFill>
                          <a:schemeClr val="lt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100" b="1" kern="1200" dirty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(місце)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 err="1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Прізвище</a:t>
                      </a:r>
                      <a:r>
                        <a:rPr lang="ru-RU" sz="1100" b="1" kern="1200" dirty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ru-RU" sz="1100" b="1" kern="1200" dirty="0" err="1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ім’я</a:t>
                      </a:r>
                      <a:r>
                        <a:rPr lang="ru-RU" sz="1100" b="1" kern="1200" dirty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по </a:t>
                      </a:r>
                      <a:r>
                        <a:rPr lang="ru-RU" sz="1100" b="1" kern="1200" dirty="0" err="1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батькові</a:t>
                      </a:r>
                      <a:r>
                        <a:rPr lang="ru-RU" sz="1100" b="1" kern="1200" dirty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kern="1200" dirty="0" err="1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керівника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4612528" y="6497871"/>
            <a:ext cx="471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solidFill>
                  <a:prstClr val="black"/>
                </a:solidFill>
              </a:rPr>
              <a:t> 4</a:t>
            </a:r>
            <a:r>
              <a:rPr lang="en-US" b="1" dirty="0">
                <a:solidFill>
                  <a:prstClr val="black"/>
                </a:solidFill>
              </a:rPr>
              <a:t>1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7216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шаблоны для презентаций блокнот в клеточку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7219"/>
            <a:ext cx="9144000" cy="721521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-34508" y="332656"/>
            <a:ext cx="77791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</a:t>
            </a:r>
            <a:r>
              <a:rPr lang="uk-UA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ТВОРЧІ ДОСЯГНЕННЯ ЗДОБУВАЧІВ ОСВІТИ  </a:t>
            </a:r>
            <a:endParaRPr lang="ru-RU" dirty="0">
              <a:solidFill>
                <a:schemeClr val="accent1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8943426"/>
              </p:ext>
            </p:extLst>
          </p:nvPr>
        </p:nvGraphicFramePr>
        <p:xfrm>
          <a:off x="1395002" y="714452"/>
          <a:ext cx="7191404" cy="60146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58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482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730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39015"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№ </a:t>
                      </a:r>
                    </a:p>
                    <a:p>
                      <a:pPr algn="ctr"/>
                      <a:r>
                        <a:rPr lang="ru-RU" sz="1200" b="1" kern="1200" dirty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з/п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 err="1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Назва</a:t>
                      </a:r>
                      <a:r>
                        <a:rPr lang="ru-RU" sz="1200" b="1" kern="1200" dirty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заходу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Формат </a:t>
                      </a:r>
                      <a:r>
                        <a:rPr lang="ru-RU" sz="1200" b="1" kern="1200" dirty="0" err="1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участі</a:t>
                      </a:r>
                      <a:endParaRPr lang="ru-RU" sz="1200" b="1" kern="1200" dirty="0">
                        <a:solidFill>
                          <a:schemeClr val="lt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200" b="1" kern="1200" dirty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(місце)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 err="1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Прізвище</a:t>
                      </a:r>
                      <a:r>
                        <a:rPr lang="ru-RU" sz="1200" b="1" kern="1200" dirty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ru-RU" sz="1200" b="1" kern="1200" dirty="0" err="1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ім’я</a:t>
                      </a:r>
                      <a:r>
                        <a:rPr lang="ru-RU" sz="1200" b="1" kern="1200" dirty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по </a:t>
                      </a:r>
                      <a:r>
                        <a:rPr lang="ru-RU" sz="1200" b="1" kern="1200" dirty="0" err="1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батькові</a:t>
                      </a:r>
                      <a:r>
                        <a:rPr lang="ru-RU" sz="1200" b="1" kern="1200" dirty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kern="1200" dirty="0" err="1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керівника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20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Всеукраїнський конкурс «Stop булінг!»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Голуб В. (4-А)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Костенко М. (4-А) </a:t>
                      </a:r>
                      <a:r>
                        <a:rPr lang="uk-UA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Кривошапка</a:t>
                      </a: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М. (4-А)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kern="120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Диплом І ступеня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kern="120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Вихователь ГПД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kern="120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Скляр Є.І.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23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Всеукраїнський конкурс «День зустрічі птахів»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Лобановська А. (1-Б)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Турченко Д. (1-Б)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Турченко І. (1-Б)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Феденко А. (1-Б)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Луценко Д. (2-Б)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Кривошей М. (2-Б)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kern="120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Учасники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kern="120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Вихователі ГПД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kern="120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Козлова Н.В.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kern="120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Шаповал Н.П.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05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Дистанційний міський екологічний конкурс «Земля потребує турботи»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Говорун М. (4-В)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Полякова Ю. (2-А)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Семьонов</a:t>
                      </a: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К. (2-Б),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Мазур С. (2-Б)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Чеголя</a:t>
                      </a: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Р. (3-А)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Новак І. (3-Б)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Шаповалов</a:t>
                      </a: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Н. (3-Б)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kern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ІІІ місце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kern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Учасники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kern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Вихователі ГПД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kern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Бережна Н.В.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kern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Бут Н.І.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kern="1200" dirty="0" err="1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Дегтяренко</a:t>
                      </a:r>
                      <a:r>
                        <a:rPr lang="uk-UA" sz="1200" kern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В.В.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kern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Козлова Н.В.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kern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Кононенко О.В.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840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80809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Міський етап обласного конкурсу юних фотоаматорів «Моя Україно!»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Волкогон</a:t>
                      </a: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М. (3-Б)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Житник</a:t>
                      </a: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М. (3-Б)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Однов’юнова</a:t>
                      </a: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Є. (3-Б)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Бородавка М. (2-Б)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kern="120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ІІІ місце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kern="120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kern="120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Учасники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kern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Вихователі ГПД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kern="1200" dirty="0" err="1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Дегтяренко</a:t>
                      </a:r>
                      <a:r>
                        <a:rPr lang="uk-UA" sz="1200" kern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В.В.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kern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Козлова Н.В.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80809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Всесвітня акція «Година Землі – 2026»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Грицун Д. (1-Б)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Леонов А. (1-Б)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Пляхтур</a:t>
                      </a: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Л. (1-Б)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Феденко</a:t>
                      </a: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А. (1-Б)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Красняк М. (1-Б)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Корчевський М. (2-А)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kern="120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Учасники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kern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Вихователі ГПД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kern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Бережна Н.В.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kern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Козлова Н.В.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kern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Шаповал Н.П.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4572000" y="6534834"/>
            <a:ext cx="4187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solidFill>
                  <a:prstClr val="black"/>
                </a:solidFill>
              </a:rPr>
              <a:t> </a:t>
            </a:r>
            <a:endParaRPr lang="uk-UA" sz="800" b="1" dirty="0">
              <a:solidFill>
                <a:prstClr val="black"/>
              </a:solidFill>
            </a:endParaRPr>
          </a:p>
          <a:p>
            <a:r>
              <a:rPr lang="uk-UA" b="1" dirty="0">
                <a:solidFill>
                  <a:prstClr val="black"/>
                </a:solidFill>
              </a:rPr>
              <a:t>4</a:t>
            </a:r>
            <a:r>
              <a:rPr lang="en-US" b="1" dirty="0">
                <a:solidFill>
                  <a:prstClr val="black"/>
                </a:solidFill>
              </a:rPr>
              <a:t>2</a:t>
            </a:r>
            <a:endParaRPr lang="uk-UA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4563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шаблоны для презентаций блокнот в клеточку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7219"/>
            <a:ext cx="9144000" cy="721521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-76346" y="476672"/>
            <a:ext cx="77791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</a:t>
            </a:r>
            <a:r>
              <a:rPr lang="uk-UA" b="1" dirty="0">
                <a:solidFill>
                  <a:srgbClr val="4F81BD"/>
                </a:solidFill>
                <a:latin typeface="Times New Roman" pitchFamily="18" charset="0"/>
                <a:cs typeface="Times New Roman" pitchFamily="18" charset="0"/>
              </a:rPr>
              <a:t>ТВОРЧІ ДОСЯГНЕННЯ ЗДОБУВАЧІВ ОСВІТИ  </a:t>
            </a:r>
            <a:endParaRPr lang="ru-RU" dirty="0">
              <a:solidFill>
                <a:srgbClr val="4F81BD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2600933"/>
              </p:ext>
            </p:extLst>
          </p:nvPr>
        </p:nvGraphicFramePr>
        <p:xfrm>
          <a:off x="1403648" y="814929"/>
          <a:ext cx="7191404" cy="32324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58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482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730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39015"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№ </a:t>
                      </a:r>
                    </a:p>
                    <a:p>
                      <a:pPr algn="ctr"/>
                      <a:r>
                        <a:rPr lang="ru-RU" sz="1200" b="1" kern="1200" dirty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з/п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 err="1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Назва</a:t>
                      </a:r>
                      <a:r>
                        <a:rPr lang="ru-RU" sz="1200" b="1" kern="1200" dirty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заходу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>
                          <a:latin typeface="Times New Roman" pitchFamily="18" charset="0"/>
                          <a:cs typeface="Times New Roman" pitchFamily="18" charset="0"/>
                        </a:rPr>
                        <a:t>Прізвище</a:t>
                      </a:r>
                      <a:r>
                        <a:rPr lang="uk-UA" sz="1200" baseline="0" dirty="0">
                          <a:latin typeface="Times New Roman" pitchFamily="18" charset="0"/>
                          <a:cs typeface="Times New Roman" pitchFamily="18" charset="0"/>
                        </a:rPr>
                        <a:t>, ім'я учня  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Формат </a:t>
                      </a:r>
                      <a:r>
                        <a:rPr lang="ru-RU" sz="1200" b="1" kern="1200" dirty="0" err="1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участі</a:t>
                      </a:r>
                      <a:endParaRPr lang="ru-RU" sz="1200" b="1" kern="1200" dirty="0">
                        <a:solidFill>
                          <a:schemeClr val="lt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200" b="1" kern="1200" dirty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(місце)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 err="1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Прізвище</a:t>
                      </a:r>
                      <a:r>
                        <a:rPr lang="ru-RU" sz="1200" b="1" kern="1200" dirty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ru-RU" sz="1200" b="1" kern="1200" dirty="0" err="1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ім’я</a:t>
                      </a:r>
                      <a:r>
                        <a:rPr lang="ru-RU" sz="1200" b="1" kern="1200" dirty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по </a:t>
                      </a:r>
                      <a:r>
                        <a:rPr lang="ru-RU" sz="1200" b="1" kern="1200" dirty="0" err="1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батькові</a:t>
                      </a:r>
                      <a:r>
                        <a:rPr lang="ru-RU" sz="1200" b="1" kern="1200" dirty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kern="1200" dirty="0" err="1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керівника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788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Обласний конкурс малюнків «Україна: традиції і сьогодення»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Притула А. </a:t>
                      </a: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2-Б</a:t>
                      </a: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Тронько П. (4-Б)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kern="120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Учасники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kern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Вихователі ГПД 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kern="1200" dirty="0" err="1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Буднік</a:t>
                      </a:r>
                      <a:r>
                        <a:rPr lang="uk-UA" sz="1200" kern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А.І.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kern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Козлова Н.В.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kern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2339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Міський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етап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Всеукраїнського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фестивалю 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дитячої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та 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юнацікої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творчості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Чисті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роси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в</a:t>
                      </a:r>
                      <a:r>
                        <a:rPr lang="ru-RU" sz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номінації</a:t>
                      </a:r>
                      <a:r>
                        <a:rPr lang="ru-RU" sz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</a:t>
                      </a:r>
                      <a:r>
                        <a:rPr lang="ru-RU" sz="1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Художнє</a:t>
                      </a:r>
                      <a:r>
                        <a:rPr lang="ru-RU" sz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виконавство</a:t>
                      </a:r>
                      <a:r>
                        <a:rPr lang="ru-RU" sz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– «</a:t>
                      </a:r>
                      <a:r>
                        <a:rPr lang="ru-RU" sz="1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Співограй</a:t>
                      </a:r>
                      <a:r>
                        <a:rPr lang="ru-RU" sz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err="1">
                          <a:latin typeface="Times New Roman" pitchFamily="18" charset="0"/>
                          <a:cs typeface="Times New Roman" pitchFamily="18" charset="0"/>
                        </a:rPr>
                        <a:t>Вокальний</a:t>
                      </a: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itchFamily="18" charset="0"/>
                          <a:cs typeface="Times New Roman" pitchFamily="18" charset="0"/>
                        </a:rPr>
                        <a:t>колектив</a:t>
                      </a:r>
                      <a:r>
                        <a:rPr lang="ru-RU" sz="1200" baseline="0" dirty="0">
                          <a:latin typeface="Times New Roman" pitchFamily="18" charset="0"/>
                          <a:cs typeface="Times New Roman" pitchFamily="18" charset="0"/>
                        </a:rPr>
                        <a:t> «</a:t>
                      </a:r>
                      <a:r>
                        <a:rPr lang="ru-RU" sz="1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Дзвіночки</a:t>
                      </a:r>
                      <a:r>
                        <a:rPr lang="ru-RU" sz="1200" baseline="0" dirty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ІІІ місце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Вчитель музичного мистецтва </a:t>
                      </a:r>
                    </a:p>
                    <a:p>
                      <a:r>
                        <a:rPr lang="uk-UA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Чала Л.В.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4585676" y="6858000"/>
            <a:ext cx="471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solidFill>
                  <a:prstClr val="black"/>
                </a:solidFill>
              </a:rPr>
              <a:t> 4</a:t>
            </a:r>
            <a:r>
              <a:rPr lang="en-US" b="1" dirty="0">
                <a:solidFill>
                  <a:prstClr val="black"/>
                </a:solidFill>
              </a:rPr>
              <a:t>3</a:t>
            </a:r>
            <a:endParaRPr lang="uk-UA" b="1" dirty="0">
              <a:solidFill>
                <a:prstClr val="black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489" y="4244363"/>
            <a:ext cx="3973490" cy="22319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189893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44</a:t>
            </a:fld>
            <a:endParaRPr lang="ru-RU"/>
          </a:p>
        </p:txBody>
      </p:sp>
      <p:pic>
        <p:nvPicPr>
          <p:cNvPr id="3" name="Picture 2" descr="Картинки по запросу шаблоны для презентаций блокнот в клеточку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3408"/>
            <a:ext cx="9144000" cy="721521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267744" y="260648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УЧАСТЬ У КОНКУРСАХ</a:t>
            </a:r>
            <a:endParaRPr lang="ru-RU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30163" y="6260617"/>
            <a:ext cx="523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44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D:\Downloads\IMG-0dee0a431624dd1ae8ec59f3160fda8f-V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1041" y="1036643"/>
            <a:ext cx="1716228" cy="2278808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611678" y="726180"/>
            <a:ext cx="2288912" cy="2899733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5656" y="3943141"/>
            <a:ext cx="3956932" cy="2062873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pic>
        <p:nvPicPr>
          <p:cNvPr id="11266" name="Picture 2" descr="1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6176" y="1340768"/>
            <a:ext cx="2384973" cy="1788730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1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49500" y="3887018"/>
            <a:ext cx="2891649" cy="219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39117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 descr="Картинки по запросу шаблоны для презентаций блокнот в клеточку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56736"/>
            <a:ext cx="9144000" cy="721521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267744" y="260648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УЧАСТЬ У КОНКУРСАХ</a:t>
            </a:r>
            <a:endParaRPr lang="ru-RU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61652" y="6235045"/>
            <a:ext cx="609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uk-UA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63888" y="572230"/>
            <a:ext cx="2657837" cy="18656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9226410"/>
              </p:ext>
            </p:extLst>
          </p:nvPr>
        </p:nvGraphicFramePr>
        <p:xfrm>
          <a:off x="3520822" y="4408325"/>
          <a:ext cx="1494766" cy="21149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4533723" imgH="6415694" progId="Acrobat.Document.DC">
                  <p:embed/>
                </p:oleObj>
              </mc:Choice>
              <mc:Fallback>
                <p:oleObj name="Acrobat Document" r:id="rId4" imgW="4533723" imgH="6415694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520822" y="4408325"/>
                        <a:ext cx="1494766" cy="21149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7724" y="3034164"/>
            <a:ext cx="2302464" cy="162784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031" y="435577"/>
            <a:ext cx="1965204" cy="276766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4498" y="3396334"/>
            <a:ext cx="1863318" cy="267862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7409" y="4765698"/>
            <a:ext cx="2329808" cy="164717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0280" y="260648"/>
            <a:ext cx="1859908" cy="270701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9000" y="2520035"/>
            <a:ext cx="2520305" cy="18976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4381345" y="6604377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5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4971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131840" y="166228"/>
            <a:ext cx="36323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ТВОРЧІ ДОСЯГНЕННЯ УЧНІВ</a:t>
            </a:r>
            <a:endParaRPr lang="ru-RU" dirty="0">
              <a:solidFill>
                <a:srgbClr val="0000CC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07720" y="6549103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46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2910" y="692696"/>
            <a:ext cx="1295786" cy="1909125"/>
          </a:xfrm>
          <a:prstGeom prst="rect">
            <a:avLst/>
          </a:prstGeom>
        </p:spPr>
      </p:pic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6620695"/>
              </p:ext>
            </p:extLst>
          </p:nvPr>
        </p:nvGraphicFramePr>
        <p:xfrm>
          <a:off x="6404522" y="5007151"/>
          <a:ext cx="1075659" cy="15180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17183039" imgH="24250642" progId="AcroExch.Document.DC">
                  <p:embed/>
                </p:oleObj>
              </mc:Choice>
              <mc:Fallback>
                <p:oleObj name="Acrobat Document" r:id="rId4" imgW="17183039" imgH="24250642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404522" y="5007151"/>
                        <a:ext cx="1075659" cy="15180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0537744"/>
              </p:ext>
            </p:extLst>
          </p:nvPr>
        </p:nvGraphicFramePr>
        <p:xfrm>
          <a:off x="7572970" y="5013176"/>
          <a:ext cx="1082367" cy="15280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6" imgW="17183039" imgH="24250642" progId="AcroExch.Document.DC">
                  <p:embed/>
                </p:oleObj>
              </mc:Choice>
              <mc:Fallback>
                <p:oleObj name="Acrobat Document" r:id="rId6" imgW="17183039" imgH="24250642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572970" y="5013176"/>
                        <a:ext cx="1082367" cy="15280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5944521"/>
              </p:ext>
            </p:extLst>
          </p:nvPr>
        </p:nvGraphicFramePr>
        <p:xfrm>
          <a:off x="1329574" y="2818807"/>
          <a:ext cx="1401161" cy="1977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8" imgW="17183039" imgH="24250642" progId="AcroExch.Document.DC">
                  <p:embed/>
                </p:oleObj>
              </mc:Choice>
              <mc:Fallback>
                <p:oleObj name="Acrobat Document" r:id="rId8" imgW="17183039" imgH="24250642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329574" y="2818807"/>
                        <a:ext cx="1401161" cy="1977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7017660"/>
              </p:ext>
            </p:extLst>
          </p:nvPr>
        </p:nvGraphicFramePr>
        <p:xfrm>
          <a:off x="2854834" y="2818807"/>
          <a:ext cx="1433640" cy="20232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0" imgW="17183039" imgH="24250642" progId="AcroExch.Document.DC">
                  <p:embed/>
                </p:oleObj>
              </mc:Choice>
              <mc:Fallback>
                <p:oleObj name="Acrobat Document" r:id="rId10" imgW="17183039" imgH="24250642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854834" y="2818807"/>
                        <a:ext cx="1433640" cy="20232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6669172"/>
              </p:ext>
            </p:extLst>
          </p:nvPr>
        </p:nvGraphicFramePr>
        <p:xfrm>
          <a:off x="5859766" y="2818807"/>
          <a:ext cx="1382616" cy="19512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2" imgW="17183039" imgH="24250642" progId="AcroExch.Document.DC">
                  <p:embed/>
                </p:oleObj>
              </mc:Choice>
              <mc:Fallback>
                <p:oleObj name="Acrobat Document" r:id="rId12" imgW="17183039" imgH="24250642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859766" y="2818807"/>
                        <a:ext cx="1382616" cy="19512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Объект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9129382"/>
              </p:ext>
            </p:extLst>
          </p:nvPr>
        </p:nvGraphicFramePr>
        <p:xfrm>
          <a:off x="7418938" y="2818807"/>
          <a:ext cx="1236399" cy="19935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4" imgW="17183039" imgH="24250642" progId="AcroExch.Document.DC">
                  <p:embed/>
                </p:oleObj>
              </mc:Choice>
              <mc:Fallback>
                <p:oleObj name="Acrobat Document" r:id="rId14" imgW="17183039" imgH="24250642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418938" y="2818807"/>
                        <a:ext cx="1236399" cy="19935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Объект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9470922"/>
              </p:ext>
            </p:extLst>
          </p:nvPr>
        </p:nvGraphicFramePr>
        <p:xfrm>
          <a:off x="1380549" y="5013176"/>
          <a:ext cx="1053406" cy="14866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6" imgW="17183039" imgH="24250642" progId="AcroExch.Document.DC">
                  <p:embed/>
                </p:oleObj>
              </mc:Choice>
              <mc:Fallback>
                <p:oleObj name="Acrobat Document" r:id="rId16" imgW="17183039" imgH="24250642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380549" y="5013176"/>
                        <a:ext cx="1053406" cy="14866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Объект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3700515"/>
              </p:ext>
            </p:extLst>
          </p:nvPr>
        </p:nvGraphicFramePr>
        <p:xfrm>
          <a:off x="2605838" y="5017338"/>
          <a:ext cx="1052004" cy="14846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8" imgW="17183039" imgH="24250642" progId="AcroExch.Document.DC">
                  <p:embed/>
                </p:oleObj>
              </mc:Choice>
              <mc:Fallback>
                <p:oleObj name="Acrobat Document" r:id="rId18" imgW="17183039" imgH="24250642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2605838" y="5017338"/>
                        <a:ext cx="1052004" cy="14846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Объект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3938433"/>
              </p:ext>
            </p:extLst>
          </p:nvPr>
        </p:nvGraphicFramePr>
        <p:xfrm>
          <a:off x="3836960" y="5013176"/>
          <a:ext cx="1097926" cy="15494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0" imgW="17183039" imgH="24250642" progId="AcroExch.Document.DC">
                  <p:embed/>
                </p:oleObj>
              </mc:Choice>
              <mc:Fallback>
                <p:oleObj name="Acrobat Document" r:id="rId20" imgW="17183039" imgH="24250642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3836960" y="5013176"/>
                        <a:ext cx="1097926" cy="15494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Объект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1931609"/>
              </p:ext>
            </p:extLst>
          </p:nvPr>
        </p:nvGraphicFramePr>
        <p:xfrm>
          <a:off x="5099952" y="5003420"/>
          <a:ext cx="1076254" cy="15188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2" imgW="17183039" imgH="24250642" progId="AcroExch.Document.DC">
                  <p:embed/>
                </p:oleObj>
              </mc:Choice>
              <mc:Fallback>
                <p:oleObj name="Acrobat Document" r:id="rId22" imgW="17183039" imgH="24250642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5099952" y="5003420"/>
                        <a:ext cx="1076254" cy="15188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Рисунок 11"/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403" y="676289"/>
            <a:ext cx="1341351" cy="190431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8729" y="692696"/>
            <a:ext cx="1207352" cy="190431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0181" y="690720"/>
            <a:ext cx="1163784" cy="187545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7710" y="949436"/>
            <a:ext cx="1725062" cy="121961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8608" y="2811299"/>
            <a:ext cx="1440776" cy="203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9526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шаблоны для презентаций блокнот в клеточку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21521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627784" y="980728"/>
            <a:ext cx="57606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2483768" y="3258402"/>
            <a:ext cx="5976664" cy="964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uk-UA" sz="16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ru-RU" sz="1600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605371" y="6386840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solidFill>
                  <a:prstClr val="black"/>
                </a:solidFill>
              </a:rPr>
              <a:t>47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626687E2-406F-4B8C-8A96-1B591170AAE1}"/>
              </a:ext>
            </a:extLst>
          </p:cNvPr>
          <p:cNvSpPr/>
          <p:nvPr/>
        </p:nvSpPr>
        <p:spPr>
          <a:xfrm>
            <a:off x="4211960" y="620688"/>
            <a:ext cx="3096344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ВИХОВНА РОБОТА </a:t>
            </a:r>
          </a:p>
          <a:p>
            <a:pPr algn="ctr"/>
            <a:endParaRPr lang="uk-UA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ШКОЛА</a:t>
            </a:r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46DFED32-15CF-4591-AA24-84C4C0A617B9}"/>
              </a:ext>
            </a:extLst>
          </p:cNvPr>
          <p:cNvSpPr/>
          <p:nvPr/>
        </p:nvSpPr>
        <p:spPr>
          <a:xfrm>
            <a:off x="1835696" y="1772816"/>
            <a:ext cx="662473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 орієнтири виховання у 2025/2026  навчальному році:</a:t>
            </a:r>
          </a:p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І. Ціннісне ставлення до суспільства й держави: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Національно-патріотичне виховання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Громадянське, правове та превентивне виховання</a:t>
            </a:r>
          </a:p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ІІ. Ціннісне ставлення до себе: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Моральне виховання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Формування здорового способу життя.</a:t>
            </a:r>
          </a:p>
          <a:p>
            <a:pPr lvl="0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ІІІ. Ціннісне ставлення до праці:</a:t>
            </a:r>
          </a:p>
          <a:p>
            <a:pPr lvl="0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Трудове виховання</a:t>
            </a:r>
          </a:p>
          <a:p>
            <a:pPr lvl="0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Професійна орієнтація</a:t>
            </a:r>
          </a:p>
          <a:p>
            <a:pPr lvl="0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Ціннісне ставлення до мистецтва</a:t>
            </a:r>
          </a:p>
          <a:p>
            <a:pPr lvl="0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Художньо-естетичне виховання</a:t>
            </a:r>
          </a:p>
          <a:p>
            <a:pPr lvl="0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V.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Ціннісне ставлення до природи:</a:t>
            </a:r>
          </a:p>
          <a:p>
            <a:pPr lvl="0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Екологічне виховання</a:t>
            </a:r>
          </a:p>
          <a:p>
            <a:pPr lvl="0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VI.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Ціннісне ставлення до родини, людей:</a:t>
            </a:r>
          </a:p>
          <a:p>
            <a:pPr lvl="0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 Родинне виховання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9003" y="336167"/>
            <a:ext cx="1944216" cy="1456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22664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шаблоны для презентаций блокнот в клеточку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30" y="-234975"/>
            <a:ext cx="9144000" cy="721521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627784" y="980728"/>
            <a:ext cx="57606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2483768" y="3258402"/>
            <a:ext cx="5976664" cy="964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sz="16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ru-RU" sz="1600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481137" y="6568081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48</a:t>
            </a:r>
          </a:p>
        </p:txBody>
      </p:sp>
      <p:sp>
        <p:nvSpPr>
          <p:cNvPr id="12" name="Прямокутник 6">
            <a:extLst>
              <a:ext uri="{FF2B5EF4-FFF2-40B4-BE49-F238E27FC236}">
                <a16:creationId xmlns:a16="http://schemas.microsoft.com/office/drawing/2014/main" id="{626687E2-406F-4B8C-8A96-1B591170AAE1}"/>
              </a:ext>
            </a:extLst>
          </p:cNvPr>
          <p:cNvSpPr/>
          <p:nvPr/>
        </p:nvSpPr>
        <p:spPr>
          <a:xfrm>
            <a:off x="3140714" y="180509"/>
            <a:ext cx="30963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ВИХОВНА РОБОТА </a:t>
            </a:r>
          </a:p>
          <a:p>
            <a:pPr algn="ctr"/>
            <a:endParaRPr lang="uk-UA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0676" y="1125505"/>
            <a:ext cx="1889546" cy="2519395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2292" y="4190768"/>
            <a:ext cx="2965690" cy="2118615"/>
          </a:xfrm>
          <a:prstGeom prst="rect">
            <a:avLst/>
          </a:prstGeom>
          <a:ln w="57150">
            <a:solidFill>
              <a:srgbClr val="8A78F4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1024" y="758588"/>
            <a:ext cx="2564797" cy="3205996"/>
          </a:xfrm>
          <a:prstGeom prst="rect">
            <a:avLst/>
          </a:prstGeom>
          <a:ln w="57150">
            <a:solidFill>
              <a:srgbClr val="92D050"/>
            </a:solidFill>
          </a:ln>
        </p:spPr>
      </p:pic>
      <p:pic>
        <p:nvPicPr>
          <p:cNvPr id="12290" name="Picture 2" descr="1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89481" y="4077954"/>
            <a:ext cx="2863338" cy="243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1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9634" y="1193988"/>
            <a:ext cx="2336689" cy="2336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0788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шаблоны для презентаций блокнот в клеточку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042"/>
            <a:ext cx="9144000" cy="721521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627784" y="980728"/>
            <a:ext cx="57606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2483768" y="3258402"/>
            <a:ext cx="5976664" cy="964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600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832691" y="6416061"/>
            <a:ext cx="4609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49</a:t>
            </a:r>
            <a:endParaRPr lang="uk-UA" b="1" dirty="0">
              <a:solidFill>
                <a:prstClr val="black"/>
              </a:solidFill>
            </a:endParaRPr>
          </a:p>
        </p:txBody>
      </p:sp>
      <p:sp>
        <p:nvSpPr>
          <p:cNvPr id="14" name="Прямокутник 6">
            <a:extLst>
              <a:ext uri="{FF2B5EF4-FFF2-40B4-BE49-F238E27FC236}">
                <a16:creationId xmlns:a16="http://schemas.microsoft.com/office/drawing/2014/main" id="{626687E2-406F-4B8C-8A96-1B591170AAE1}"/>
              </a:ext>
            </a:extLst>
          </p:cNvPr>
          <p:cNvSpPr/>
          <p:nvPr/>
        </p:nvSpPr>
        <p:spPr>
          <a:xfrm>
            <a:off x="3196736" y="395953"/>
            <a:ext cx="30963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ВИХОВНА РОБОТА </a:t>
            </a:r>
          </a:p>
          <a:p>
            <a:pPr algn="ctr"/>
            <a:endParaRPr lang="uk-UA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7752" y="1589707"/>
            <a:ext cx="2175317" cy="1902157"/>
          </a:xfrm>
          <a:prstGeom prst="rect">
            <a:avLst/>
          </a:prstGeom>
          <a:ln w="57150">
            <a:solidFill>
              <a:srgbClr val="8A78F4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4526" y="1211523"/>
            <a:ext cx="2534460" cy="1900845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6033" y="3610975"/>
            <a:ext cx="2572953" cy="257295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2245" y="1058831"/>
            <a:ext cx="2113094" cy="2113094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2746" y="4191257"/>
            <a:ext cx="2200323" cy="2200323"/>
          </a:xfrm>
          <a:prstGeom prst="rect">
            <a:avLst/>
          </a:prstGeom>
          <a:ln w="57150">
            <a:solidFill>
              <a:srgbClr val="8A78F4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8229" y="3630851"/>
            <a:ext cx="2261126" cy="226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2306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</a:t>
            </a:fld>
            <a:endParaRPr lang="ru-RU"/>
          </a:p>
        </p:txBody>
      </p:sp>
      <p:pic>
        <p:nvPicPr>
          <p:cNvPr id="3" name="Picture 2" descr="Картинки по запросу шаблоны для презентаций блокнот в клеточку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92" y="-196298"/>
            <a:ext cx="9144000" cy="721521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580092" y="6169580"/>
            <a:ext cx="4058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b="1" dirty="0">
                <a:solidFill>
                  <a:prstClr val="black"/>
                </a:solidFill>
              </a:rPr>
              <a:t>  </a:t>
            </a:r>
            <a:r>
              <a:rPr lang="uk-UA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71800" y="260648"/>
            <a:ext cx="52920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ПЕДАГОГИ    ЗАКІНЧИЛИ </a:t>
            </a:r>
          </a:p>
          <a:p>
            <a:pPr algn="ctr"/>
            <a:r>
              <a:rPr lang="uk-UA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КУРСИ ПРИ СОІППО </a:t>
            </a:r>
          </a:p>
          <a:p>
            <a:pPr algn="ctr"/>
            <a:r>
              <a:rPr lang="uk-UA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У 2025/2026  Н.Р.</a:t>
            </a:r>
            <a:endParaRPr lang="ru-RU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2" descr="Картинки по запросу белые человечки  с ручкой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648" y="188639"/>
            <a:ext cx="1217533" cy="1009273"/>
          </a:xfrm>
          <a:prstGeom prst="rect">
            <a:avLst/>
          </a:prstGeom>
          <a:noFill/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3428668"/>
              </p:ext>
            </p:extLst>
          </p:nvPr>
        </p:nvGraphicFramePr>
        <p:xfrm>
          <a:off x="1571091" y="1412776"/>
          <a:ext cx="6829762" cy="18928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60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234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91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lang="ru-RU" sz="12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з/п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Тема курсів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Кількість педагогів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81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Корпоративні</a:t>
                      </a:r>
                      <a:r>
                        <a:rPr lang="uk-UA" sz="1600" baseline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курси </a:t>
                      </a:r>
                      <a:r>
                        <a:rPr lang="uk-UA" sz="16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«Освітні втрати дітей з особливими освітніми потребами: шляхи подолання» (очний режим)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2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10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kumimoji="0" lang="uk-UA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Фахові курси </a:t>
                      </a:r>
                      <a:endParaRPr kumimoji="0" lang="ru-RU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3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8" name="Рисунок 7" descr="1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44484" y="4149080"/>
            <a:ext cx="2361767" cy="15249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2545" y="3533737"/>
            <a:ext cx="2573856" cy="17380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67" name="Picture 3" descr="E:\Звіт директора 24-25 виправлений\1779881691326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2200" y="4149080"/>
            <a:ext cx="2234387" cy="16757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94364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шаблоны для презентаций блокнот в клеточку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9392"/>
            <a:ext cx="9144000" cy="721521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2627784" y="980728"/>
            <a:ext cx="57606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2483768" y="3258402"/>
            <a:ext cx="5976664" cy="964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600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734364" y="6165305"/>
            <a:ext cx="7377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b="1" dirty="0">
              <a:solidFill>
                <a:prstClr val="black"/>
              </a:solidFill>
            </a:endParaRPr>
          </a:p>
          <a:p>
            <a:endParaRPr lang="uk-UA" b="1" dirty="0">
              <a:solidFill>
                <a:prstClr val="black"/>
              </a:solidFill>
            </a:endParaRPr>
          </a:p>
          <a:p>
            <a:endParaRPr lang="uk-UA" b="1" dirty="0">
              <a:solidFill>
                <a:prstClr val="black"/>
              </a:solidFill>
            </a:endParaRPr>
          </a:p>
          <a:p>
            <a:r>
              <a:rPr lang="uk-UA" b="1" dirty="0">
                <a:solidFill>
                  <a:prstClr val="black"/>
                </a:solidFill>
              </a:rPr>
              <a:t>                        </a:t>
            </a:r>
            <a:endParaRPr lang="ru-RU" dirty="0"/>
          </a:p>
        </p:txBody>
      </p:sp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626687E2-406F-4B8C-8A96-1B591170AAE1}"/>
              </a:ext>
            </a:extLst>
          </p:cNvPr>
          <p:cNvSpPr/>
          <p:nvPr/>
        </p:nvSpPr>
        <p:spPr>
          <a:xfrm>
            <a:off x="2483768" y="620688"/>
            <a:ext cx="48245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471162" y="6746490"/>
            <a:ext cx="5245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solidFill>
                  <a:prstClr val="black"/>
                </a:solidFill>
              </a:rPr>
              <a:t>  50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кутник 6">
            <a:extLst>
              <a:ext uri="{FF2B5EF4-FFF2-40B4-BE49-F238E27FC236}">
                <a16:creationId xmlns:a16="http://schemas.microsoft.com/office/drawing/2014/main" id="{626687E2-406F-4B8C-8A96-1B591170AAE1}"/>
              </a:ext>
            </a:extLst>
          </p:cNvPr>
          <p:cNvSpPr/>
          <p:nvPr/>
        </p:nvSpPr>
        <p:spPr>
          <a:xfrm>
            <a:off x="3262546" y="317394"/>
            <a:ext cx="30963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ВИХОВНА РОБОТА </a:t>
            </a:r>
          </a:p>
          <a:p>
            <a:pPr algn="ctr"/>
            <a:endParaRPr lang="uk-UA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6852" y="902169"/>
            <a:ext cx="3066561" cy="30665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2080" y="902169"/>
            <a:ext cx="3030116" cy="30301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1559" y="4142816"/>
            <a:ext cx="2208954" cy="23316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5656" y="4271233"/>
            <a:ext cx="2126526" cy="20748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314" name="Picture 2" descr="1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1322" y="4476642"/>
            <a:ext cx="2503126" cy="17281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4893498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шаблоны для презентаций блокнот в клеточку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06" y="-146005"/>
            <a:ext cx="9273287" cy="721521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627784" y="980728"/>
            <a:ext cx="57606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2483768" y="3258402"/>
            <a:ext cx="5976664" cy="964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uk-UA" sz="16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ru-RU" sz="1600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795787" y="6606833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uk-UA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626687E2-406F-4B8C-8A96-1B591170AAE1}"/>
              </a:ext>
            </a:extLst>
          </p:cNvPr>
          <p:cNvSpPr/>
          <p:nvPr/>
        </p:nvSpPr>
        <p:spPr>
          <a:xfrm>
            <a:off x="2483768" y="620688"/>
            <a:ext cx="48245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699792" y="337602"/>
            <a:ext cx="43924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ВИХОВНА РОБОТА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uk-UA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ЦІКАВІ КАНІКУЛИ 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7216" y="1093750"/>
            <a:ext cx="2253348" cy="225334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7153" y="1094312"/>
            <a:ext cx="2355055" cy="228948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5977" y="3794482"/>
            <a:ext cx="2531239" cy="2531239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9975" y="1081089"/>
            <a:ext cx="2200049" cy="2200049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7787" y="3516149"/>
            <a:ext cx="1863185" cy="2914939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0564" y="3620875"/>
            <a:ext cx="2257683" cy="2822103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239218766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шаблоны для презентаций блокнот в клеточку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06" y="-146005"/>
            <a:ext cx="9273287" cy="721521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627784" y="980728"/>
            <a:ext cx="57606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2483768" y="3258402"/>
            <a:ext cx="5976664" cy="964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uk-UA" sz="16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ru-RU" sz="1600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795787" y="6606833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uk-UA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626687E2-406F-4B8C-8A96-1B591170AAE1}"/>
              </a:ext>
            </a:extLst>
          </p:cNvPr>
          <p:cNvSpPr/>
          <p:nvPr/>
        </p:nvSpPr>
        <p:spPr>
          <a:xfrm>
            <a:off x="2483768" y="620688"/>
            <a:ext cx="48245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059832" y="272954"/>
            <a:ext cx="39239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ВИХОВНА РОБОТА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uk-UA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ЦІКАВІ КАНІКУЛИ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7531" y="881168"/>
            <a:ext cx="1939860" cy="2319302"/>
          </a:xfrm>
          <a:prstGeom prst="rect">
            <a:avLst/>
          </a:prstGeom>
          <a:ln w="57150">
            <a:solidFill>
              <a:srgbClr val="92D05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3002" y="3452350"/>
            <a:ext cx="1946886" cy="3110924"/>
          </a:xfrm>
          <a:prstGeom prst="rect">
            <a:avLst/>
          </a:prstGeom>
          <a:ln w="57150">
            <a:solidFill>
              <a:srgbClr val="92D05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8801" y="3378406"/>
            <a:ext cx="1922723" cy="3123962"/>
          </a:xfrm>
          <a:prstGeom prst="rect">
            <a:avLst/>
          </a:prstGeom>
          <a:ln w="57150">
            <a:solidFill>
              <a:srgbClr val="92D05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9551" y="3476406"/>
            <a:ext cx="1757063" cy="3123666"/>
          </a:xfrm>
          <a:prstGeom prst="rect">
            <a:avLst/>
          </a:prstGeom>
          <a:ln w="57150">
            <a:solidFill>
              <a:srgbClr val="92D050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3415" y="879770"/>
            <a:ext cx="2325205" cy="233615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1056" y="873167"/>
            <a:ext cx="2733000" cy="2249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81189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шаблоны для презентаций блокнот в клеточку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9577"/>
            <a:ext cx="9144000" cy="721521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627784" y="980728"/>
            <a:ext cx="57606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2483768" y="3258402"/>
            <a:ext cx="5976664" cy="964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uk-UA" sz="16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ru-RU" sz="1600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24554" y="6337488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53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626687E2-406F-4B8C-8A96-1B591170AAE1}"/>
              </a:ext>
            </a:extLst>
          </p:cNvPr>
          <p:cNvSpPr/>
          <p:nvPr/>
        </p:nvSpPr>
        <p:spPr>
          <a:xfrm>
            <a:off x="2483768" y="620688"/>
            <a:ext cx="48245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12C943-D897-443F-AE76-2B1D7E3E7FC6}"/>
              </a:ext>
            </a:extLst>
          </p:cNvPr>
          <p:cNvSpPr txBox="1"/>
          <p:nvPr/>
        </p:nvSpPr>
        <p:spPr>
          <a:xfrm>
            <a:off x="1619672" y="811024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699793" y="192862"/>
            <a:ext cx="47608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ВИХОВНА РОБОТА </a:t>
            </a:r>
          </a:p>
          <a:p>
            <a:pPr algn="ctr"/>
            <a:r>
              <a:rPr lang="uk-UA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ЗАНЯТТЯ З БЕЗПЕКИ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995936" y="6106656"/>
            <a:ext cx="23902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b="1" dirty="0">
              <a:solidFill>
                <a:prstClr val="black"/>
              </a:solidFill>
            </a:endParaRPr>
          </a:p>
          <a:p>
            <a:endParaRPr lang="uk-UA" b="1" dirty="0">
              <a:solidFill>
                <a:prstClr val="black"/>
              </a:solidFill>
            </a:endParaRPr>
          </a:p>
          <a:p>
            <a:r>
              <a:rPr lang="uk-UA" b="1" dirty="0">
                <a:solidFill>
                  <a:prstClr val="black"/>
                </a:solidFill>
              </a:rPr>
              <a:t>           </a:t>
            </a:r>
          </a:p>
          <a:p>
            <a:endParaRPr lang="ru-RU" dirty="0"/>
          </a:p>
        </p:txBody>
      </p:sp>
      <p:pic>
        <p:nvPicPr>
          <p:cNvPr id="4098" name="Picture 2" descr="D:\Desktop\InShot_20250519_142629088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85451" y="3865343"/>
            <a:ext cx="2527423" cy="2395859"/>
          </a:xfrm>
          <a:prstGeom prst="rect">
            <a:avLst/>
          </a:prstGeom>
          <a:noFill/>
          <a:ln w="5715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Desktop\IMG_20250520_140326_013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98786" y="862685"/>
            <a:ext cx="2976459" cy="2684034"/>
          </a:xfrm>
          <a:prstGeom prst="rect">
            <a:avLst/>
          </a:prstGeom>
          <a:noFill/>
          <a:ln w="57150">
            <a:solidFill>
              <a:srgbClr val="8A78F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200" y="862685"/>
            <a:ext cx="2902020" cy="2690774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5424" y="3740842"/>
            <a:ext cx="2155887" cy="2740353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711" y="3764949"/>
            <a:ext cx="2472145" cy="2596646"/>
          </a:xfrm>
          <a:prstGeom prst="rect">
            <a:avLst/>
          </a:prstGeom>
          <a:ln w="57150">
            <a:solidFill>
              <a:srgbClr val="8A78F4"/>
            </a:solidFill>
          </a:ln>
        </p:spPr>
      </p:pic>
    </p:spTree>
    <p:extLst>
      <p:ext uri="{BB962C8B-B14F-4D97-AF65-F5344CB8AC3E}">
        <p14:creationId xmlns:p14="http://schemas.microsoft.com/office/powerpoint/2010/main" val="21316871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шаблоны для презентаций блокнот в клеточку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21521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627784" y="980728"/>
            <a:ext cx="57606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444752" y="6237312"/>
            <a:ext cx="4154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uk-UA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54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626687E2-406F-4B8C-8A96-1B591170AAE1}"/>
              </a:ext>
            </a:extLst>
          </p:cNvPr>
          <p:cNvSpPr/>
          <p:nvPr/>
        </p:nvSpPr>
        <p:spPr>
          <a:xfrm>
            <a:off x="2483768" y="620688"/>
            <a:ext cx="48245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12C943-D897-443F-AE76-2B1D7E3E7FC6}"/>
              </a:ext>
            </a:extLst>
          </p:cNvPr>
          <p:cNvSpPr txBox="1"/>
          <p:nvPr/>
        </p:nvSpPr>
        <p:spPr>
          <a:xfrm>
            <a:off x="1541948" y="252888"/>
            <a:ext cx="7011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uk-UA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ВИХОВНА РОБОТА </a:t>
            </a:r>
          </a:p>
          <a:p>
            <a:pPr algn="ctr"/>
            <a:r>
              <a:rPr lang="uk-UA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ЗАНЯТТЯ В КЛАСІ БЕЗПЕКИ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54945" y="1036928"/>
            <a:ext cx="1857645" cy="2328661"/>
          </a:xfrm>
          <a:prstGeom prst="rect">
            <a:avLst/>
          </a:prstGeom>
          <a:noFill/>
          <a:ln w="57150">
            <a:solidFill>
              <a:srgbClr val="8A78F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41948" y="3669304"/>
            <a:ext cx="2978225" cy="2860504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7448" y="1011069"/>
            <a:ext cx="2221711" cy="2255810"/>
          </a:xfrm>
          <a:prstGeom prst="rect">
            <a:avLst/>
          </a:prstGeom>
          <a:noFill/>
          <a:ln w="57150">
            <a:solidFill>
              <a:srgbClr val="8A78F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Рисунок 17" descr="1"/>
          <p:cNvPicPr/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85395" y="815742"/>
            <a:ext cx="2149710" cy="24898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4240" y="3446928"/>
            <a:ext cx="3367656" cy="3205432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40500333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шаблоны для презентаций блокнот в клеточку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9682"/>
            <a:ext cx="9144000" cy="72152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591599" y="250095"/>
            <a:ext cx="60007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>
              <a:solidFill>
                <a:srgbClr val="FF0000"/>
              </a:solidFill>
            </a:endParaRPr>
          </a:p>
          <a:p>
            <a:endParaRPr lang="uk-UA" dirty="0">
              <a:solidFill>
                <a:srgbClr val="FF0000"/>
              </a:solidFill>
            </a:endParaRPr>
          </a:p>
          <a:p>
            <a:endParaRPr lang="uk-UA" dirty="0">
              <a:solidFill>
                <a:srgbClr val="FF0000"/>
              </a:solidFill>
            </a:endParaRPr>
          </a:p>
          <a:p>
            <a:endParaRPr lang="uk-UA" dirty="0">
              <a:solidFill>
                <a:srgbClr val="FF0000"/>
              </a:solidFill>
            </a:endParaRPr>
          </a:p>
          <a:p>
            <a:endParaRPr lang="uk-UA" dirty="0">
              <a:solidFill>
                <a:srgbClr val="FF0000"/>
              </a:solidFill>
            </a:endParaRPr>
          </a:p>
          <a:p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85984" y="285729"/>
            <a:ext cx="600079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uk-UA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ВИХОВНА РОБОТА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uk-UA" sz="1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Дошкільний підрозділ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702509" y="6746200"/>
            <a:ext cx="4342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uk-UA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8164" y="967079"/>
            <a:ext cx="2962047" cy="18136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0120" y="2848373"/>
            <a:ext cx="2567406" cy="17116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2849" y="906060"/>
            <a:ext cx="2823207" cy="18821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8586" y="2910487"/>
            <a:ext cx="1717340" cy="25760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5349" y="2910487"/>
            <a:ext cx="2425414" cy="18190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7469" y="4627653"/>
            <a:ext cx="2541623" cy="19201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8662" y="4851837"/>
            <a:ext cx="2482101" cy="1654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2030607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56</a:t>
            </a:fld>
            <a:endParaRPr lang="ru-RU"/>
          </a:p>
        </p:txBody>
      </p:sp>
      <p:pic>
        <p:nvPicPr>
          <p:cNvPr id="3" name="Picture 2" descr="Картинки по запросу шаблоны для презентаций блокнот в клеточку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21521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851920" y="233110"/>
            <a:ext cx="2702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uk-UA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ВИХОВНА РОБОТА </a:t>
            </a:r>
          </a:p>
          <a:p>
            <a:r>
              <a:rPr lang="uk-UA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ТИЖДЕНЬ БЕЗПЕКИ</a:t>
            </a:r>
            <a:endParaRPr lang="ru-RU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71238" y="6473273"/>
            <a:ext cx="746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  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56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3256" y="774596"/>
            <a:ext cx="1995686" cy="26609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69" name="Picture 5" descr="F:\ФОТО 2024 - 2025\тиждень безпеки\IMG-20250516-WA0010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0232" y="3567626"/>
            <a:ext cx="1952706" cy="27463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8252" y="851472"/>
            <a:ext cx="2599500" cy="18733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8252" y="2821237"/>
            <a:ext cx="2252196" cy="30029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7725" y="944082"/>
            <a:ext cx="1995229" cy="26603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7924" y="3976996"/>
            <a:ext cx="2813585" cy="21172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2893938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C68B6-61C2-468F-89AB-4B9F7531AA6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Картинки по запросу шаблоны для презентаций блокнот в клеточку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29638"/>
            <a:ext cx="9144000" cy="721521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292860" y="161775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Інформація про травматизм під час освітньо-виховного процесу 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 2025/2026 навчальному році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639451" y="2176047"/>
          <a:ext cx="6712644" cy="201622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3450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6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849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958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84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958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592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40414">
                <a:tc rowSpan="2">
                  <a:txBody>
                    <a:bodyPr/>
                    <a:lstStyle/>
                    <a:p>
                      <a:pPr indent="685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Назва навчального закладу</a:t>
                      </a:r>
                      <a:endParaRPr lang="ru-RU" sz="11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685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indent="11112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Загальна кількість учнів закладу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Із них:</a:t>
                      </a:r>
                      <a:endParaRPr lang="ru-RU" sz="11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indent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Кіль-</a:t>
                      </a:r>
                      <a:r>
                        <a:rPr lang="uk-UA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кість актів </a:t>
                      </a:r>
                      <a:endParaRPr lang="ru-RU" sz="10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Н-Н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indent="11112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Кількість </a:t>
                      </a:r>
                      <a:endParaRPr lang="ru-RU" sz="10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11112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мікро-</a:t>
                      </a:r>
                      <a:endParaRPr lang="ru-RU" sz="10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11112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травм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53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уроках фізкультури</a:t>
                      </a: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b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інших уроках</a:t>
                      </a:r>
                      <a:endParaRPr lang="ru-RU" sz="1000" b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b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пере</a:t>
                      </a:r>
                      <a:endParaRPr lang="ru-RU" sz="1000" b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b="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рвах</a:t>
                      </a:r>
                      <a:endParaRPr lang="ru-RU" sz="1000" b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04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ССПШ</a:t>
                      </a:r>
                      <a:endParaRPr lang="ru-RU" sz="12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31 СМР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291465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dirty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88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9146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-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-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-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-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-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4765607" y="6673334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57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AutoShape 2" descr="Оказание первой помощи фон - 24 фот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3440" y="231831"/>
            <a:ext cx="1944216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9696" y="4343737"/>
            <a:ext cx="2937611" cy="22032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2925" y="4361385"/>
            <a:ext cx="2929170" cy="21968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873474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58</a:t>
            </a:fld>
            <a:endParaRPr lang="ru-RU"/>
          </a:p>
        </p:txBody>
      </p:sp>
      <p:pic>
        <p:nvPicPr>
          <p:cNvPr id="3" name="Picture 2" descr="Картинки по запросу шаблоны для презентаций блокнот в клеточку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57214"/>
            <a:ext cx="9144000" cy="72152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793929" y="-139072"/>
            <a:ext cx="27363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802034" y="-300395"/>
            <a:ext cx="46085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  <a:p>
            <a:pPr algn="ctr"/>
            <a:r>
              <a:rPr lang="uk-UA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Унеможливлення насильства</a:t>
            </a:r>
            <a:endParaRPr lang="ru-RU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188244" y="584202"/>
            <a:ext cx="525658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600" dirty="0">
                <a:latin typeface="Times New Roman"/>
                <a:ea typeface="Calibri"/>
              </a:rPr>
              <a:t>   Упродовж 2025/2026 навчального року проводилася просвітницька робота </a:t>
            </a:r>
            <a:r>
              <a:rPr lang="uk-UA" sz="1600" dirty="0">
                <a:latin typeface="Times New Roman"/>
                <a:ea typeface="Times New Roman"/>
              </a:rPr>
              <a:t>спрямована на унеможливленню насильства, запобігання та протидію </a:t>
            </a:r>
            <a:r>
              <a:rPr lang="uk-UA" sz="1600" dirty="0" err="1">
                <a:latin typeface="Times New Roman"/>
                <a:ea typeface="Times New Roman"/>
              </a:rPr>
              <a:t>булінгу</a:t>
            </a:r>
            <a:r>
              <a:rPr lang="uk-UA" sz="1600" dirty="0">
                <a:latin typeface="Times New Roman"/>
                <a:ea typeface="Times New Roman"/>
              </a:rPr>
              <a:t> (цькування). </a:t>
            </a:r>
          </a:p>
          <a:p>
            <a:pPr algn="just"/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Практичними психологами  </a:t>
            </a:r>
            <a:r>
              <a:rPr lang="uk-UA" sz="1600" dirty="0" err="1">
                <a:latin typeface="Times New Roman" pitchFamily="18" charset="0"/>
                <a:cs typeface="Times New Roman" pitchFamily="18" charset="0"/>
              </a:rPr>
              <a:t>Ланіною</a:t>
            </a: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 В.В., Сіренко Н.М. були проведені: круглий стіл «Життя на продаж. Знаю як діяти.», тренінги «Створюємо безпечні середовища», «Як протидіяти </a:t>
            </a:r>
            <a:r>
              <a:rPr lang="uk-UA" sz="1600" dirty="0" err="1">
                <a:latin typeface="Times New Roman" pitchFamily="18" charset="0"/>
                <a:cs typeface="Times New Roman" pitchFamily="18" charset="0"/>
              </a:rPr>
              <a:t>булінгу</a:t>
            </a: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», «Сенси в моєму житті», ділова гра «Знай свої права та виконуй обов’язки»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14164" y="2711784"/>
            <a:ext cx="693066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7675" algn="just">
              <a:spcAft>
                <a:spcPts val="0"/>
              </a:spcAft>
            </a:pP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Тематичні</a:t>
            </a:r>
            <a:r>
              <a:rPr lang="ru-RU" sz="16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1600" dirty="0" err="1">
                <a:latin typeface="Times New Roman"/>
                <a:ea typeface="Times New Roman"/>
                <a:cs typeface="Times New Roman"/>
              </a:rPr>
              <a:t>батьківські</a:t>
            </a:r>
            <a:r>
              <a:rPr lang="ru-RU" sz="16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1600" dirty="0" err="1">
                <a:latin typeface="Times New Roman"/>
                <a:ea typeface="Times New Roman"/>
                <a:cs typeface="Times New Roman"/>
              </a:rPr>
              <a:t>збори</a:t>
            </a:r>
            <a:r>
              <a:rPr lang="ru-RU" sz="1600" dirty="0">
                <a:latin typeface="Times New Roman"/>
                <a:ea typeface="Times New Roman"/>
                <a:cs typeface="Times New Roman"/>
              </a:rPr>
              <a:t> «</a:t>
            </a:r>
            <a:r>
              <a:rPr lang="ru-RU" sz="1600" dirty="0" err="1">
                <a:latin typeface="Times New Roman"/>
                <a:ea typeface="Times New Roman"/>
                <a:cs typeface="Times New Roman"/>
              </a:rPr>
              <a:t>Протидія</a:t>
            </a:r>
            <a:r>
              <a:rPr lang="ru-RU" sz="16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1600" dirty="0" err="1">
                <a:latin typeface="Times New Roman"/>
                <a:ea typeface="Times New Roman"/>
                <a:cs typeface="Times New Roman"/>
              </a:rPr>
              <a:t>цькуванню</a:t>
            </a:r>
            <a:r>
              <a:rPr lang="ru-RU" sz="1600" dirty="0">
                <a:latin typeface="Times New Roman"/>
                <a:ea typeface="Times New Roman"/>
                <a:cs typeface="Times New Roman"/>
              </a:rPr>
              <a:t> в </a:t>
            </a:r>
            <a:r>
              <a:rPr lang="ru-RU" sz="1600" dirty="0" err="1">
                <a:latin typeface="Times New Roman"/>
                <a:ea typeface="Times New Roman"/>
                <a:cs typeface="Times New Roman"/>
              </a:rPr>
              <a:t>учнівському</a:t>
            </a:r>
            <a:r>
              <a:rPr lang="ru-RU" sz="16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1600" dirty="0" err="1">
                <a:latin typeface="Times New Roman"/>
                <a:ea typeface="Times New Roman"/>
                <a:cs typeface="Times New Roman"/>
              </a:rPr>
              <a:t>колективі</a:t>
            </a:r>
            <a:r>
              <a:rPr lang="ru-RU" sz="1600" dirty="0">
                <a:latin typeface="Times New Roman"/>
                <a:ea typeface="Times New Roman"/>
                <a:cs typeface="Times New Roman"/>
              </a:rPr>
              <a:t>»</a:t>
            </a:r>
            <a:r>
              <a:rPr lang="uk-UA" sz="1600" dirty="0">
                <a:latin typeface="Times New Roman"/>
                <a:ea typeface="Times New Roman"/>
                <a:cs typeface="Times New Roman"/>
              </a:rPr>
              <a:t>, </a:t>
            </a: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круглий стіл «Щоб не стати живим товаром», тренінги «Як відстояти себе», «Конфлікт. Вирішення конфліктів мирним шляхом», п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ам’ятк</a:t>
            </a: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Маркери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булінгу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618909" y="3982995"/>
            <a:ext cx="250012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b="1" dirty="0"/>
          </a:p>
          <a:p>
            <a:endParaRPr lang="uk-UA" b="1" dirty="0"/>
          </a:p>
          <a:p>
            <a:endParaRPr lang="uk-UA" b="1" dirty="0"/>
          </a:p>
          <a:p>
            <a:endParaRPr lang="uk-UA" b="1" dirty="0"/>
          </a:p>
          <a:p>
            <a:endParaRPr lang="uk-UA" b="1" dirty="0"/>
          </a:p>
          <a:p>
            <a:endParaRPr lang="uk-UA" b="1" dirty="0"/>
          </a:p>
          <a:p>
            <a:endParaRPr lang="uk-UA" b="1" dirty="0"/>
          </a:p>
          <a:p>
            <a:endParaRPr lang="uk-UA" b="1" dirty="0"/>
          </a:p>
          <a:p>
            <a:endParaRPr lang="uk-UA" b="1" dirty="0"/>
          </a:p>
          <a:p>
            <a:r>
              <a:rPr lang="uk-UA" b="1" dirty="0"/>
              <a:t>                   </a:t>
            </a:r>
            <a:endParaRPr lang="ru-RU" b="1" dirty="0"/>
          </a:p>
        </p:txBody>
      </p:sp>
      <p:sp>
        <p:nvSpPr>
          <p:cNvPr id="13" name="AutoShape 2" descr="Почему не нужно использовать белых человечков в презентации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3744" y="438269"/>
            <a:ext cx="1972049" cy="1972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690792" y="6420781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58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3911" y="4202460"/>
            <a:ext cx="1536422" cy="2003494"/>
          </a:xfrm>
          <a:prstGeom prst="rect">
            <a:avLst/>
          </a:prstGeom>
          <a:ln w="57150">
            <a:solidFill>
              <a:schemeClr val="accent2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1541" y="4106739"/>
            <a:ext cx="2099215" cy="209921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2217" y="4223887"/>
            <a:ext cx="2946352" cy="1864918"/>
          </a:xfrm>
          <a:prstGeom prst="rect">
            <a:avLst/>
          </a:prstGeom>
          <a:ln w="5715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125772787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ртинки по запросу шаблоны для презентаций блокнот в клеточку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868"/>
            <a:ext cx="9144000" cy="721521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563888" y="620688"/>
            <a:ext cx="2989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РАЗОМ ДО ПЕРЕМОГИ</a:t>
            </a:r>
            <a:r>
              <a:rPr lang="uk-UA" dirty="0">
                <a:solidFill>
                  <a:srgbClr val="0000CC"/>
                </a:solidFill>
              </a:rPr>
              <a:t>!</a:t>
            </a:r>
            <a:endParaRPr lang="ru-RU" dirty="0">
              <a:solidFill>
                <a:srgbClr val="0000CC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55591" y="6488668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/>
              <a:t>59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1804" y="3604489"/>
            <a:ext cx="3362121" cy="28210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50329" y="1196752"/>
            <a:ext cx="2291856" cy="21583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 descr="F:\ФОТО 2024 - 2025\разом до перемоги\1000053609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1465" y="1031763"/>
            <a:ext cx="1775230" cy="23669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0122" y="990020"/>
            <a:ext cx="2936764" cy="23177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0329" y="3695290"/>
            <a:ext cx="3412391" cy="27933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02707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6</a:t>
            </a:fld>
            <a:endParaRPr lang="ru-RU"/>
          </a:p>
        </p:txBody>
      </p:sp>
      <p:pic>
        <p:nvPicPr>
          <p:cNvPr id="3" name="Picture 2" descr="Картинки по запросу шаблоны для презентаций блокнот в клеточку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73" y="-16840"/>
            <a:ext cx="9144000" cy="721521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699792" y="305162"/>
            <a:ext cx="59046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                      </a:t>
            </a:r>
          </a:p>
          <a:p>
            <a:pPr algn="ctr"/>
            <a:r>
              <a:rPr lang="uk-UA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                      УЧАСТЬ ПЕДАГОГІВ  ЗАКЛАДУ  </a:t>
            </a:r>
          </a:p>
          <a:p>
            <a:pPr algn="ctr"/>
            <a:r>
              <a:rPr lang="uk-UA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                       У КОНФЕРЕНЦІЯХ</a:t>
            </a:r>
          </a:p>
          <a:p>
            <a:pPr algn="ctr"/>
            <a:r>
              <a:rPr lang="uk-UA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                         2025/2026</a:t>
            </a:r>
            <a:r>
              <a:rPr 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Н.Р.</a:t>
            </a:r>
          </a:p>
          <a:p>
            <a:pPr algn="ctr"/>
            <a:endParaRPr lang="uk-UA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90173" y="6438740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363467"/>
              </p:ext>
            </p:extLst>
          </p:nvPr>
        </p:nvGraphicFramePr>
        <p:xfrm>
          <a:off x="1511502" y="1583821"/>
          <a:ext cx="7092946" cy="4737157"/>
        </p:xfrm>
        <a:graphic>
          <a:graphicData uri="http://schemas.openxmlformats.org/drawingml/2006/table">
            <a:tbl>
              <a:tblPr firstRow="1" firstCol="1" bandRow="1"/>
              <a:tblGrid>
                <a:gridCol w="4373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02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252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90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№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з/п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83" marR="594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ПІП учителя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83" marR="594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Посада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83" marR="594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Назва конференції, місце проведення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83" marR="594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723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</a:rPr>
                        <a:t>Юр’єва Л.В.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</a:rPr>
                        <a:t>Директор</a:t>
                      </a:r>
                    </a:p>
                    <a:p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IX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Всеукраїнська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електронно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науково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-практична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конференція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«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Здоров’язбережувальна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компетентність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у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структурі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безпеки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життєдіяльності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людини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».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XII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Міжнародна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науково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-практична онлайн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конференція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«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Взаємодія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духовного й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фізичного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виховання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становленні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гармонійно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розвиненої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особистості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».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VII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Міжнародна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науково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-практична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конференція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«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Сучасні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тенденції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та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перспективи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розвитку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якісної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підготовки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майбутніх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фахівців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фізичної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культури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і спорту в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умовах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ступеневої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освіти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».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ІІІ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Міжнародна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науково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-практична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інтернет-конференція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«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Актуальні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аспекти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розвитку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STEM-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освіти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».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39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Сокол</a:t>
                      </a:r>
                      <a:r>
                        <a:rPr lang="uk-UA" sz="120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С. А.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заступник директора з ВР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Онлайн-конференція «Запобігання професійному вигоранню педагогічних працівників: практичні кейси».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Онлайн-конференція</a:t>
                      </a:r>
                      <a:r>
                        <a:rPr lang="uk-UA" sz="120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«Сучасні тренди освітнього процесу: практичні кейси».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uk-UA" sz="120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Онлайн-конференція «Освітні технології та методики навчання в умовах розвитку штучного інтелекту: інноваційний досвід впровадження».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39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Таранушенко І.М.</a:t>
                      </a:r>
                      <a:endParaRPr lang="uk-UA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вчитель</a:t>
                      </a:r>
                      <a:endParaRPr lang="uk-UA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XII</a:t>
                      </a: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Міжнародна науково-практична онлайн конференція «Взаємодія духовного й фізичного виховання в становленні гармонійно розвиненої особистості».</a:t>
                      </a:r>
                      <a:endParaRPr lang="uk-UA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5327" y="166244"/>
            <a:ext cx="2068927" cy="1293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095412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шаблоны для презентаций блокнот в клеточку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5520" y="0"/>
            <a:ext cx="9288040" cy="721521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627784" y="980728"/>
            <a:ext cx="57606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788088" y="6488668"/>
            <a:ext cx="4319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solidFill>
                  <a:prstClr val="black"/>
                </a:solidFill>
              </a:rPr>
              <a:t>60</a:t>
            </a:r>
          </a:p>
        </p:txBody>
      </p:sp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626687E2-406F-4B8C-8A96-1B591170AAE1}"/>
              </a:ext>
            </a:extLst>
          </p:cNvPr>
          <p:cNvSpPr/>
          <p:nvPr/>
        </p:nvSpPr>
        <p:spPr>
          <a:xfrm>
            <a:off x="2483768" y="620688"/>
            <a:ext cx="48245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987824" y="511703"/>
            <a:ext cx="35653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РАЗОМ ДО ПЕРЕМОГИ !</a:t>
            </a:r>
            <a:endParaRPr lang="ru-RU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7059" y="980728"/>
            <a:ext cx="3311281" cy="2481774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8296" y="4065778"/>
            <a:ext cx="2279640" cy="2262580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9444" y="4078960"/>
            <a:ext cx="2096680" cy="2245816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737407" y="991863"/>
            <a:ext cx="2651017" cy="2651017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9919" y="3636554"/>
            <a:ext cx="1637000" cy="2910222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181655407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шаблоны для презентаций блокнот в клеточку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21521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627784" y="847854"/>
            <a:ext cx="6048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БЛАГОДІЙНА ДОПОМОГА У 2025/2026 Н.Р.</a:t>
            </a:r>
            <a:endParaRPr lang="ru-RU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2267744" y="1393228"/>
            <a:ext cx="6480720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uk-UA" b="1" dirty="0"/>
              <a:t> </a:t>
            </a:r>
          </a:p>
          <a:p>
            <a:endParaRPr lang="uk-UA" b="1" dirty="0"/>
          </a:p>
          <a:p>
            <a:pPr algn="ctr"/>
            <a:r>
              <a:rPr lang="uk-UA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   1. Генератор  - 38791 грн 80 к.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ГО Фундація Олени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Зеленської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   2.  Генератор - 39000 грн.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   3.  Ноутбук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Lenovo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 - 22625 грн 80 к.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   4.  Екран - 12414 грн 78 к.</a:t>
            </a:r>
          </a:p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   5.  Мультимедійний проектор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18558 грн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21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к. </a:t>
            </a:r>
          </a:p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   6. Принтер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Epson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- 20664 грн 12 к.</a:t>
            </a:r>
          </a:p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БО Українська фундація «Мрія» </a:t>
            </a:r>
          </a:p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   7.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Багатофункційний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пристрій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Canon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- 20511 грн</a:t>
            </a:r>
          </a:p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АТ Ощадбанк України (ФСОУ)</a:t>
            </a:r>
          </a:p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   8.  Газонокосарка Т-5600 - 3500 грн</a:t>
            </a:r>
          </a:p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   9.  Портативна станція -  6666 грн 52 к.</a:t>
            </a:r>
          </a:p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   10. Сонячні світильники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Solumen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(7 шт.) - 70460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грн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53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к.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11472" y="6322131"/>
            <a:ext cx="4154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61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4E4E4"/>
              </a:clrFrom>
              <a:clrTo>
                <a:srgbClr val="E4E4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640" y="593688"/>
            <a:ext cx="1872208" cy="1512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753723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шаблоны для презентаций блокнот в клеточку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433"/>
            <a:ext cx="9144000" cy="7215214"/>
          </a:xfrm>
          <a:prstGeom prst="rect">
            <a:avLst/>
          </a:prstGeom>
          <a:noFill/>
        </p:spPr>
      </p:pic>
      <p:pic>
        <p:nvPicPr>
          <p:cNvPr id="3" name="Picture 3" descr="Картинки по запросу белые человечки для презентации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9632" y="332656"/>
            <a:ext cx="1336231" cy="1519737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763688" y="620688"/>
            <a:ext cx="655272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ПРОБЛЕМНІ ПИТАННЯ:</a:t>
            </a:r>
          </a:p>
          <a:p>
            <a:pPr algn="ctr"/>
            <a:endParaRPr lang="uk-UA" sz="1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1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1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  1</a:t>
            </a:r>
            <a:r>
              <a:rPr lang="uk-UA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Будівництво захисної споруди;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. Встановлення пожежної сигналізації та виведення на </a:t>
            </a:r>
          </a:p>
          <a:p>
            <a:pPr lvl="0" algn="just"/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пульт сповіщення;</a:t>
            </a:r>
          </a:p>
          <a:p>
            <a:pPr algn="just"/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  3.   Утеплення будівель та фасадів з метою підвищення енергоефективності;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  4.  В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ідновлення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твердого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покриття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шкільного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подвір’я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значні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ділянки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асфальтового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покриття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зруйновані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 5. 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Капітальний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ремонт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дахів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обох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підрозділів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16016" y="6381328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62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02122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шаблоны для презентаций блокнот в клеточку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9392"/>
            <a:ext cx="9144000" cy="7215214"/>
          </a:xfrm>
          <a:prstGeom prst="rect">
            <a:avLst/>
          </a:prstGeom>
          <a:noFill/>
        </p:spPr>
      </p:pic>
      <p:pic>
        <p:nvPicPr>
          <p:cNvPr id="3" name="Picture 3" descr="Картинки по запросу белые человечки для презентации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3561" y="660457"/>
            <a:ext cx="1336231" cy="1519737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546464" y="6237312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63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690873" y="266163"/>
            <a:ext cx="5400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uk-UA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ЗАВДАННЯ НА 2026/2027 НАВЧАЛЬНИЙ РІК</a:t>
            </a:r>
          </a:p>
          <a:p>
            <a:pPr algn="just"/>
            <a:endParaRPr lang="uk-UA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b="1" dirty="0">
                <a:latin typeface="Times New Roman" pitchFamily="18" charset="0"/>
                <a:cs typeface="Times New Roman" pitchFamily="18" charset="0"/>
              </a:rPr>
              <a:t>Методична проблема:</a:t>
            </a:r>
            <a:r>
              <a:rPr lang="ru-RU" dirty="0">
                <a:solidFill>
                  <a:srgbClr val="222222"/>
                </a:solidFill>
                <a:latin typeface="Arial"/>
              </a:rPr>
              <a:t> «</a:t>
            </a:r>
            <a:r>
              <a:rPr lang="ru-RU" b="1" dirty="0" err="1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Компетентнісно-орієнтований</a:t>
            </a:r>
            <a:r>
              <a:rPr lang="ru-RU" b="1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підхід</a:t>
            </a:r>
            <a:r>
              <a:rPr lang="ru-RU" b="1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b="1" dirty="0" err="1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формуванні</a:t>
            </a:r>
            <a:r>
              <a:rPr lang="ru-RU" b="1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b="1" dirty="0" err="1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розвитку</a:t>
            </a:r>
            <a:r>
              <a:rPr lang="ru-RU" b="1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особистості</a:t>
            </a:r>
            <a:r>
              <a:rPr lang="ru-RU" b="1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здобувача</a:t>
            </a:r>
            <a:r>
              <a:rPr lang="ru-RU" b="1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освіти</a:t>
            </a:r>
            <a:r>
              <a:rPr lang="ru-RU" b="1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 з ООП, </a:t>
            </a:r>
            <a:r>
              <a:rPr lang="ru-RU" b="1" dirty="0" err="1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здатної</a:t>
            </a:r>
            <a:r>
              <a:rPr lang="ru-RU" b="1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b="1" dirty="0" err="1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самореалізації</a:t>
            </a:r>
            <a:r>
              <a:rPr lang="ru-RU" b="1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b="1" dirty="0" err="1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самовдосконалення</a:t>
            </a:r>
            <a:r>
              <a:rPr lang="ru-RU" b="1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b="1" dirty="0" err="1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умовах</a:t>
            </a:r>
            <a:r>
              <a:rPr lang="ru-RU" b="1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сучасного</a:t>
            </a:r>
            <a:r>
              <a:rPr lang="ru-RU" b="1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соціопростору</a:t>
            </a:r>
            <a:r>
              <a:rPr lang="ru-RU" b="1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47664" y="2435988"/>
            <a:ext cx="65527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05578" y="2792230"/>
            <a:ext cx="6912767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Формування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життєвих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соціальних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комунікативних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навичок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здобувачів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освіти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необхідних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успішної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реалізації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адаптації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суспільстві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   2.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Виховання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дошкільників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молодших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школярів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відповідального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ставлення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навчання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власного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здоров'я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соціальної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взаємодії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майбутнього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життєвого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вибору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   3. 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Створення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безпечного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доступного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здоров'язбережувального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освітнього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середовища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дітей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порушеннями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зору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   4.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Розвиток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професійної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компетентності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педагогів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щодо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впровадження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компетентісно-орієнтованого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корекційно-розвиткового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середовища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3424848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шаблоны для презентаций блокнот в клеточку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900"/>
            <a:ext cx="9144000" cy="72152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143108" y="142852"/>
            <a:ext cx="60007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547664" y="332656"/>
            <a:ext cx="68105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ДІЯЛЬНІСТЬ ССПШ № 31 СМР ВИСВІТЛЮЄТЬСЯ</a:t>
            </a:r>
          </a:p>
          <a:p>
            <a:pPr algn="ctr"/>
            <a:r>
              <a:rPr lang="uk-UA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САЙТІ ЗАКЛАДУ ТА НА СТОРІНЦІ</a:t>
            </a:r>
          </a:p>
          <a:p>
            <a:pPr algn="ctr"/>
            <a:r>
              <a:rPr lang="uk-UA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 СОЦІАЛЬНІЙ МЕРЕЖІ «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FACEBOOK</a:t>
            </a:r>
            <a:r>
              <a:rPr lang="uk-UA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Картинки по запросу белые человечки для презентации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5074" y="3000373"/>
            <a:ext cx="2461382" cy="3452964"/>
          </a:xfrm>
          <a:prstGeom prst="rect">
            <a:avLst/>
          </a:prstGeom>
          <a:noFill/>
        </p:spPr>
      </p:pic>
      <p:sp>
        <p:nvSpPr>
          <p:cNvPr id="11" name="Выноска-облако 10"/>
          <p:cNvSpPr/>
          <p:nvPr/>
        </p:nvSpPr>
        <p:spPr>
          <a:xfrm>
            <a:off x="1907704" y="4961156"/>
            <a:ext cx="3934812" cy="1368973"/>
          </a:xfrm>
          <a:prstGeom prst="cloudCallout">
            <a:avLst>
              <a:gd name="adj1" fmla="val 67054"/>
              <a:gd name="adj2" fmla="val -88434"/>
            </a:avLst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 rot="21148532">
            <a:off x="1734355" y="5398369"/>
            <a:ext cx="43262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CC3300"/>
                </a:solidFill>
                <a:latin typeface="Comic Sans MS" pitchFamily="66" charset="0"/>
                <a:cs typeface="Times New Roman" pitchFamily="18" charset="0"/>
              </a:rPr>
              <a:t>ДЯКУЮ ЗА УВАГУ!!!</a:t>
            </a:r>
            <a:endParaRPr lang="ru-RU" sz="2400" b="1" dirty="0">
              <a:solidFill>
                <a:srgbClr val="CC3300"/>
              </a:solidFill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14" name="Выноска-облако 13"/>
          <p:cNvSpPr/>
          <p:nvPr/>
        </p:nvSpPr>
        <p:spPr>
          <a:xfrm>
            <a:off x="4813370" y="1712208"/>
            <a:ext cx="3888432" cy="1428760"/>
          </a:xfrm>
          <a:prstGeom prst="cloudCallout">
            <a:avLst>
              <a:gd name="adj1" fmla="val -39585"/>
              <a:gd name="adj2" fmla="val 78824"/>
            </a:avLst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5237370" y="1940639"/>
            <a:ext cx="3040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вул. Хворостянка 4.6, м. Суми, 40004, </a:t>
            </a:r>
          </a:p>
          <a:p>
            <a:pPr algn="ctr"/>
            <a:r>
              <a:rPr lang="uk-UA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факс (0542) 22-01-71, </a:t>
            </a:r>
            <a:r>
              <a:rPr lang="uk-UA" sz="1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</a:t>
            </a:r>
            <a:r>
              <a:rPr lang="uk-UA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77-59-17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uk-UA" sz="1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uk-UA" sz="1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4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snvk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.37@</a:t>
            </a:r>
            <a:r>
              <a:rPr lang="en-US" sz="14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ukr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net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45855" y="6241634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64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80" name="Picture 16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57933" y="1483843"/>
            <a:ext cx="3308317" cy="1516530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81" name="Picture 17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86251" y="3140968"/>
            <a:ext cx="3237900" cy="1709674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 descr="Картинки по запросу шаблоны для презентаций блокнот в клеточку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73" y="131712"/>
            <a:ext cx="9144000" cy="721521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699792" y="305162"/>
            <a:ext cx="59046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                      </a:t>
            </a:r>
          </a:p>
          <a:p>
            <a:pPr algn="ctr"/>
            <a:r>
              <a:rPr lang="uk-UA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                      УЧАСТЬ ПЕДАГОГІВ  ЗАКЛАДУ  </a:t>
            </a:r>
          </a:p>
          <a:p>
            <a:pPr algn="ctr"/>
            <a:r>
              <a:rPr lang="uk-UA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                       У КОНФЕРЕНЦІЯХ</a:t>
            </a:r>
          </a:p>
          <a:p>
            <a:pPr algn="ctr"/>
            <a:r>
              <a:rPr lang="uk-UA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                         2025/2026</a:t>
            </a:r>
            <a:r>
              <a:rPr 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Н.Р.</a:t>
            </a:r>
          </a:p>
          <a:p>
            <a:pPr algn="ctr"/>
            <a:endParaRPr lang="uk-UA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90173" y="6503858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1863214"/>
              </p:ext>
            </p:extLst>
          </p:nvPr>
        </p:nvGraphicFramePr>
        <p:xfrm>
          <a:off x="1527143" y="1525277"/>
          <a:ext cx="7092946" cy="4314407"/>
        </p:xfrm>
        <a:graphic>
          <a:graphicData uri="http://schemas.openxmlformats.org/drawingml/2006/table">
            <a:tbl>
              <a:tblPr firstRow="1" firstCol="1" bandRow="1"/>
              <a:tblGrid>
                <a:gridCol w="4373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02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252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359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№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з/п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83" marR="594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ПІП учителя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83" marR="594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Посада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83" marR="594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Назва конференції, місце проведення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83" marR="594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677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uk-UA" sz="1200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Литнянчина</a:t>
                      </a: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Л.В.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вчитель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фізкультури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Учасник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онлайн-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події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премії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«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Ранкові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зорі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- 2026».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Світло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знань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Сила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вчителя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uk-UA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Учасник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Всеукраїнського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онлайн-форуму «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Креативність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як ресурс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розвитку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освіти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».</a:t>
                      </a:r>
                      <a:r>
                        <a:rPr lang="ru-RU" sz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«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Інститут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модернізації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змісту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освіти», ГО «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Агенція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сталого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розвитку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та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освітніх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ініціатив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».</a:t>
                      </a:r>
                      <a:endParaRPr lang="uk-UA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18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Гачкова</a:t>
                      </a: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Ю.В.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вчитель початкових класів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Інтернет-</a:t>
                      </a:r>
                      <a:r>
                        <a:rPr lang="ru-RU" sz="1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конференція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ru-RU" sz="1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Можливості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Canva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для освіти: </a:t>
                      </a:r>
                      <a:r>
                        <a:rPr lang="ru-RU" sz="1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практичний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рівень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»  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281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Бережна Н.В.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Кононенко О.В.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Шаповал</a:t>
                      </a:r>
                      <a:r>
                        <a:rPr lang="uk-UA" sz="120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Н.П.</a:t>
                      </a:r>
                      <a:endParaRPr lang="uk-UA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Скляр Є.І.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Бут Н.І.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Буднік Г.І.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Козлова</a:t>
                      </a:r>
                      <a:r>
                        <a:rPr lang="uk-UA" sz="120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Н.В.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Дегтяренко</a:t>
                      </a:r>
                      <a:r>
                        <a:rPr lang="uk-UA" sz="120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В.В.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Гончаренко О.М.</a:t>
                      </a:r>
                      <a:endParaRPr lang="en-US" sz="1200" baseline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Варава О.М.</a:t>
                      </a:r>
                      <a:endParaRPr lang="uk-UA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вихователі ГПД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Онлайн-конференція «Запобігання професійному вигоранню педагогічних працівників: практичні кейси».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Онлайн-конференція</a:t>
                      </a:r>
                      <a:r>
                        <a:rPr lang="uk-UA" sz="120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«Сучасні тренди освітнього процесу: практичні кейси».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2646" y="166244"/>
            <a:ext cx="2068927" cy="1293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61252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8</a:t>
            </a:fld>
            <a:endParaRPr lang="ru-RU"/>
          </a:p>
        </p:txBody>
      </p:sp>
      <p:pic>
        <p:nvPicPr>
          <p:cNvPr id="3" name="Picture 2" descr="Картинки по запросу шаблоны для презентаций блокнот в клеточку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07" y="-171400"/>
            <a:ext cx="9144000" cy="721521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699792" y="305162"/>
            <a:ext cx="58326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УЧАСТЬ ПЕДАГОГІВ </a:t>
            </a:r>
            <a:r>
              <a:rPr 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ЗАКЛАДУ </a:t>
            </a:r>
          </a:p>
          <a:p>
            <a:pPr algn="ctr"/>
            <a:r>
              <a:rPr lang="uk-UA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У КОНФЕРЕНЦІЯХ </a:t>
            </a:r>
          </a:p>
          <a:p>
            <a:pPr algn="ctr"/>
            <a:r>
              <a:rPr lang="uk-UA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2025/2026 Н.Р.</a:t>
            </a:r>
            <a:endParaRPr lang="ru-RU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2" descr="Картинки по запросу белые человечки  с ручкой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0251" y="305161"/>
            <a:ext cx="1285884" cy="1065932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4572000" y="6021288"/>
            <a:ext cx="300082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uk-UA" sz="1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uk-UA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3651466"/>
              </p:ext>
            </p:extLst>
          </p:nvPr>
        </p:nvGraphicFramePr>
        <p:xfrm>
          <a:off x="1619672" y="1371093"/>
          <a:ext cx="6696745" cy="4705330"/>
        </p:xfrm>
        <a:graphic>
          <a:graphicData uri="http://schemas.openxmlformats.org/drawingml/2006/table">
            <a:tbl>
              <a:tblPr firstRow="1" firstCol="1" bandRow="1"/>
              <a:tblGrid>
                <a:gridCol w="4320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164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056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№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з/п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83" marR="594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ПІП учителя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83" marR="594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Посада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83" marR="594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Назва конференції, місце проведення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83" marR="594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939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uk-UA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483" marR="594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Бєлоцерковець</a:t>
                      </a: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А.Г.</a:t>
                      </a:r>
                      <a:endParaRPr lang="uk-UA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вчитель англійської мови</a:t>
                      </a:r>
                      <a:endParaRPr lang="uk-UA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Конференція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вчителів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НУШ: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охоплення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кожного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учня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у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класах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з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різним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рівнем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здібностей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»! 25 лютого 2026 року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видавництво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Лінгвіст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uk-UA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Подолання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страху: кроки до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сміливості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та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впевненості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». 16.10.2025 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MM Publications</a:t>
                      </a:r>
                      <a:endParaRPr lang="uk-UA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373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</a:p>
                  </a:txBody>
                  <a:tcPr marL="59483" marR="594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Довженко Л. М.</a:t>
                      </a:r>
                      <a:endParaRPr lang="uk-UA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вихователь-методист</a:t>
                      </a:r>
                      <a:endParaRPr lang="uk-UA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 Усеукраїнська науково-практична інтернет-конференція «Інноваційні технології розвитку особистісно-професійної компетентності педагогів в умовах післядипломної освіти»,  28 травня 2026 року</a:t>
                      </a:r>
                      <a:endParaRPr lang="uk-UA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345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</a:p>
                  </a:txBody>
                  <a:tcPr marL="59483" marR="594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Копиця Н.В.</a:t>
                      </a:r>
                      <a:endParaRPr lang="uk-UA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вчитель-дефектолог</a:t>
                      </a:r>
                      <a:endParaRPr lang="uk-UA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Всеукраїнська науково-практична онлайн конференція: «Створення інклюзивного освітнього середовища: від стратегії до практики» </a:t>
                      </a:r>
                      <a:endParaRPr lang="uk-UA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345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</a:p>
                  </a:txBody>
                  <a:tcPr marL="59483" marR="594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Ланіна В.В.</a:t>
                      </a:r>
                      <a:endParaRPr lang="uk-UA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практичний психолог</a:t>
                      </a:r>
                      <a:endParaRPr lang="uk-UA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90043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 Всеукраїнська науково-практична конференція</a:t>
                      </a:r>
                      <a:endParaRPr lang="uk-UA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indent="-90043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«Особистість у кризових умовах та</a:t>
                      </a:r>
                      <a:r>
                        <a:rPr lang="uk-UA" sz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критичних</a:t>
                      </a:r>
                      <a:endParaRPr lang="uk-UA" sz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indent="-90043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ситуаціях життя».</a:t>
                      </a:r>
                    </a:p>
                    <a:p>
                      <a:pPr marL="0" indent="-90043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Всеукраїнська онлайн конференція</a:t>
                      </a:r>
                      <a:endParaRPr lang="uk-UA" sz="1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indent="-90043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«Якісна освіта: від</a:t>
                      </a:r>
                      <a:r>
                        <a:rPr lang="uk-UA" sz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ідеї до результату» ІХ Міжнародна</a:t>
                      </a:r>
                    </a:p>
                    <a:p>
                      <a:pPr marL="0" indent="-90043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науково-практична конференція «Інноваційні технології </a:t>
                      </a:r>
                    </a:p>
                    <a:p>
                      <a:pPr marL="0" indent="-90043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роботі практичного психолога» </a:t>
                      </a:r>
                      <a:endParaRPr lang="uk-UA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345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</a:t>
                      </a:r>
                    </a:p>
                  </a:txBody>
                  <a:tcPr marL="59483" marR="594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kern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Василенко Т. О.</a:t>
                      </a:r>
                      <a:endParaRPr lang="uk-UA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учитель-логопед</a:t>
                      </a:r>
                      <a:endParaRPr lang="uk-UA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Конференція «Інклюзія в освіті-місія здійсненна».</a:t>
                      </a:r>
                      <a:endParaRPr lang="uk-UA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50378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38920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 descr="Картинки по запросу шаблоны для презентаций блокнот в клеточку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07" y="-171400"/>
            <a:ext cx="9144000" cy="721521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699792" y="305162"/>
            <a:ext cx="58326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УЧАСТЬ ПЕДАГОГІВ </a:t>
            </a:r>
            <a:r>
              <a:rPr 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ЗАКЛАДУ </a:t>
            </a:r>
          </a:p>
          <a:p>
            <a:pPr algn="ctr"/>
            <a:r>
              <a:rPr lang="uk-UA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У КОНФЕРЕНЦІЯХ </a:t>
            </a:r>
          </a:p>
          <a:p>
            <a:pPr algn="ctr"/>
            <a:r>
              <a:rPr lang="uk-UA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2025/2026 Н.Р.</a:t>
            </a:r>
            <a:endParaRPr lang="ru-RU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2" descr="Картинки по запросу белые человечки  с ручкой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0251" y="305161"/>
            <a:ext cx="1285884" cy="1065932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4572000" y="6165304"/>
            <a:ext cx="3577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7655416"/>
              </p:ext>
            </p:extLst>
          </p:nvPr>
        </p:nvGraphicFramePr>
        <p:xfrm>
          <a:off x="1509409" y="1360343"/>
          <a:ext cx="6840761" cy="3599688"/>
        </p:xfrm>
        <a:graphic>
          <a:graphicData uri="http://schemas.openxmlformats.org/drawingml/2006/table">
            <a:tbl>
              <a:tblPr firstRow="1" firstCol="1" bandRow="1"/>
              <a:tblGrid>
                <a:gridCol w="6480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29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215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763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№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з/п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83" marR="594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ПІП учителя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83" marR="594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Посада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83" marR="594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Назва конференції, місце проведення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83" marR="594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4864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uk-UA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483" marR="594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14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uk-UA" sz="1200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Пахненко</a:t>
                      </a:r>
                      <a:r>
                        <a:rPr lang="uk-UA" sz="12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В. М. </a:t>
                      </a:r>
                    </a:p>
                    <a:p>
                      <a:endParaRPr lang="uk-UA" sz="120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lang="uk-UA" sz="120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59483" marR="594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12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вихователь</a:t>
                      </a:r>
                    </a:p>
                    <a:p>
                      <a:endParaRPr lang="uk-UA" sz="120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lang="uk-UA" sz="120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lang="uk-UA" sz="120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59483" marR="594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Всеукраїнська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науково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-практична онлайн </a:t>
                      </a:r>
                      <a:r>
                        <a:rPr lang="ru-RU" sz="1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конференція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«</a:t>
                      </a:r>
                      <a:r>
                        <a:rPr lang="ru-RU" sz="1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Створення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інклюзивного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освітнього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середовища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ru-RU" sz="1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від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стратегії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до практики» </a:t>
                      </a:r>
                      <a:r>
                        <a:rPr lang="ru-RU" sz="1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Всеукраїнська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науково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-практична онлайн </a:t>
                      </a:r>
                      <a:r>
                        <a:rPr lang="ru-RU" sz="1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конференція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«</a:t>
                      </a:r>
                      <a:r>
                        <a:rPr lang="ru-RU" sz="1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Інноваційне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освітнє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середовище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закладу </a:t>
                      </a:r>
                      <a:r>
                        <a:rPr lang="ru-RU" sz="1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дошкільної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освіти: </a:t>
                      </a:r>
                      <a:r>
                        <a:rPr lang="ru-RU" sz="1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виклики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досвід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перспективи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» 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483" marR="594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8378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</a:p>
                  </a:txBody>
                  <a:tcPr marL="59483" marR="594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Лисянська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Т.В.</a:t>
                      </a:r>
                    </a:p>
                    <a:p>
                      <a:endParaRPr lang="uk-UA" sz="120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59483" marR="594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12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вихователь</a:t>
                      </a:r>
                    </a:p>
                  </a:txBody>
                  <a:tcPr marL="59483" marR="594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Всеукраїнська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науково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-практична онлайн </a:t>
                      </a:r>
                      <a:r>
                        <a:rPr lang="ru-RU" sz="1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конференція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«</a:t>
                      </a:r>
                      <a:r>
                        <a:rPr lang="ru-RU" sz="1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Створення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інклюзивного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освітнього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середовища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ru-RU" sz="1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від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стратегії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до практики» </a:t>
                      </a:r>
                      <a:endParaRPr lang="uk-UA" sz="12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Онлайн </a:t>
                      </a:r>
                      <a:r>
                        <a:rPr lang="ru-RU" sz="1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конференція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«</a:t>
                      </a:r>
                      <a:r>
                        <a:rPr lang="ru-RU" sz="1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Цифровий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простір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в </a:t>
                      </a:r>
                      <a:r>
                        <a:rPr lang="ru-RU" sz="1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освіті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ru-RU" sz="1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навчання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мотивація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штучний</a:t>
                      </a:r>
                      <a:r>
                        <a:rPr lang="ru-RU" sz="120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інтелект,кібербезпека»,</a:t>
                      </a:r>
                      <a:r>
                        <a:rPr lang="ru-RU" sz="1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Всеукраїнська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науково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-практична онлайн </a:t>
                      </a:r>
                      <a:r>
                        <a:rPr lang="ru-RU" sz="1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конференція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«</a:t>
                      </a:r>
                      <a:r>
                        <a:rPr lang="ru-RU" sz="1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Інноваційне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освітнє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середовище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закладу </a:t>
                      </a:r>
                      <a:r>
                        <a:rPr lang="ru-RU" sz="1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дошкільної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освіти: </a:t>
                      </a:r>
                      <a:r>
                        <a:rPr lang="ru-RU" sz="1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виклики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досвід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перспективи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»</a:t>
                      </a:r>
                      <a:endParaRPr lang="uk-UA" sz="12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483" marR="594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525848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Угл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13438</TotalTime>
  <Words>5820</Words>
  <Application>Microsoft Office PowerPoint</Application>
  <PresentationFormat>Экран (4:3)</PresentationFormat>
  <Paragraphs>1302</Paragraphs>
  <Slides>64</Slides>
  <Notes>6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64</vt:i4>
      </vt:variant>
    </vt:vector>
  </HeadingPairs>
  <TitlesOfParts>
    <vt:vector size="70" baseType="lpstr">
      <vt:lpstr>Arial</vt:lpstr>
      <vt:lpstr>Calibri</vt:lpstr>
      <vt:lpstr>Comic Sans MS</vt:lpstr>
      <vt:lpstr>Times New Roman</vt:lpstr>
      <vt:lpstr>Тема Office</vt:lpstr>
      <vt:lpstr>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Teacher</dc:creator>
  <cp:lastModifiedBy>Артем Томко</cp:lastModifiedBy>
  <cp:revision>1216</cp:revision>
  <dcterms:created xsi:type="dcterms:W3CDTF">2018-05-22T09:52:33Z</dcterms:created>
  <dcterms:modified xsi:type="dcterms:W3CDTF">2026-06-08T09:47:16Z</dcterms:modified>
</cp:coreProperties>
</file>